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05" r:id="rId2"/>
    <p:sldId id="307" r:id="rId3"/>
    <p:sldId id="311" r:id="rId4"/>
    <p:sldId id="338" r:id="rId5"/>
    <p:sldId id="308" r:id="rId6"/>
    <p:sldId id="309" r:id="rId7"/>
    <p:sldId id="348" r:id="rId8"/>
    <p:sldId id="350" r:id="rId9"/>
    <p:sldId id="352" r:id="rId10"/>
    <p:sldId id="347" r:id="rId11"/>
    <p:sldId id="339" r:id="rId12"/>
    <p:sldId id="341" r:id="rId13"/>
    <p:sldId id="342" r:id="rId14"/>
    <p:sldId id="343" r:id="rId15"/>
    <p:sldId id="345" r:id="rId16"/>
    <p:sldId id="346" r:id="rId17"/>
    <p:sldId id="313" r:id="rId18"/>
    <p:sldId id="314" r:id="rId1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5C8C"/>
    <a:srgbClr val="AD903A"/>
    <a:srgbClr val="7FBDA8"/>
    <a:srgbClr val="6AB1BD"/>
    <a:srgbClr val="C4675E"/>
    <a:srgbClr val="B89991"/>
    <a:srgbClr val="A9A8B6"/>
    <a:srgbClr val="082347"/>
    <a:srgbClr val="16C0E8"/>
    <a:srgbClr val="ABD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7" autoAdjust="0"/>
    <p:restoredTop sz="94660"/>
  </p:normalViewPr>
  <p:slideViewPr>
    <p:cSldViewPr showGuides="1">
      <p:cViewPr varScale="1">
        <p:scale>
          <a:sx n="83" d="100"/>
          <a:sy n="83" d="100"/>
        </p:scale>
        <p:origin x="-1552" y="-68"/>
      </p:cViewPr>
      <p:guideLst>
        <p:guide orient="horz" pos="2160"/>
        <p:guide pos="499"/>
      </p:guideLst>
    </p:cSldViewPr>
  </p:slideViewPr>
  <p:notesTextViewPr>
    <p:cViewPr>
      <p:scale>
        <a:sx n="1" d="1"/>
        <a:sy n="1" d="1"/>
      </p:scale>
      <p:origin x="0" y="0"/>
    </p:cViewPr>
  </p:notesTextViewPr>
  <p:sorterViewPr>
    <p:cViewPr>
      <p:scale>
        <a:sx n="100" d="100"/>
        <a:sy n="100" d="100"/>
      </p:scale>
      <p:origin x="0" y="2358"/>
    </p:cViewPr>
  </p:sorterViewPr>
  <p:notesViewPr>
    <p:cSldViewPr showGuides="1">
      <p:cViewPr varScale="1">
        <p:scale>
          <a:sx n="67" d="100"/>
          <a:sy n="67" d="100"/>
        </p:scale>
        <p:origin x="-2796" y="-11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FD4216-6967-481C-981F-77ACB57A8DE6}" type="datetimeFigureOut">
              <a:rPr lang="fr-FR" smtClean="0"/>
              <a:t>30/11/2015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A96395-FA98-4F38-AAFA-38CB4A9F7D92}" type="slidenum">
              <a:rPr lang="fr-FR" smtClean="0"/>
              <a:t>‹N°›</a:t>
            </a:fld>
            <a:endParaRPr lang="fr-FR"/>
          </a:p>
        </p:txBody>
      </p:sp>
    </p:spTree>
    <p:extLst>
      <p:ext uri="{BB962C8B-B14F-4D97-AF65-F5344CB8AC3E}">
        <p14:creationId xmlns:p14="http://schemas.microsoft.com/office/powerpoint/2010/main" val="313837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EE5277-7BCB-4770-987D-CDF800DFA804}" type="datetimeFigureOut">
              <a:rPr lang="fr-FR" smtClean="0"/>
              <a:t>30/11/2015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23F3DE-CEB4-4530-B572-182AEFA97081}" type="slidenum">
              <a:rPr lang="fr-FR" smtClean="0"/>
              <a:t>‹N°›</a:t>
            </a:fld>
            <a:endParaRPr lang="fr-FR"/>
          </a:p>
        </p:txBody>
      </p:sp>
    </p:spTree>
    <p:extLst>
      <p:ext uri="{BB962C8B-B14F-4D97-AF65-F5344CB8AC3E}">
        <p14:creationId xmlns:p14="http://schemas.microsoft.com/office/powerpoint/2010/main" val="157881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4" name="Picture 2" descr="C:\Documents and Settings\llegendre\Mes documents\photos BA 2012\ESH (44) - DR Aiguillon Constructio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253" r="8934" b="4741"/>
          <a:stretch/>
        </p:blipFill>
        <p:spPr bwMode="auto">
          <a:xfrm>
            <a:off x="-1779" y="1"/>
            <a:ext cx="3821373"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 y="1684656"/>
            <a:ext cx="8172400" cy="3590641"/>
          </a:xfrm>
          <a:prstGeom prst="rect">
            <a:avLst/>
          </a:prstGeom>
          <a:solidFill>
            <a:srgbClr val="D8E2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396000" rtlCol="0" anchor="t"/>
          <a:lstStyle/>
          <a:p>
            <a:pPr algn="l"/>
            <a:r>
              <a:rPr lang="fr-FR" sz="7200" baseline="0" dirty="0" smtClean="0">
                <a:latin typeface="FFF Tusj" panose="02040802050405020203" pitchFamily="18" charset="0"/>
              </a:rPr>
              <a:t> </a:t>
            </a:r>
            <a:endParaRPr lang="fr-FR" sz="7200" dirty="0">
              <a:latin typeface="FFF Tusj" panose="02040802050405020203" pitchFamily="18" charset="0"/>
            </a:endParaRPr>
          </a:p>
        </p:txBody>
      </p:sp>
      <p:sp>
        <p:nvSpPr>
          <p:cNvPr id="16" name="Titre 1"/>
          <p:cNvSpPr txBox="1">
            <a:spLocks/>
          </p:cNvSpPr>
          <p:nvPr userDrawn="1"/>
        </p:nvSpPr>
        <p:spPr>
          <a:xfrm>
            <a:off x="-20466" y="1684656"/>
            <a:ext cx="7859764" cy="3105345"/>
          </a:xfrm>
          <a:prstGeom prst="rect">
            <a:avLst/>
          </a:prstGeom>
        </p:spPr>
        <p:txBody>
          <a:bodyPr vert="horz" lIns="792000" tIns="36000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6000" dirty="0">
              <a:latin typeface="FFF Tusj" panose="02040802050405020203" pitchFamily="18" charset="0"/>
            </a:endParaRPr>
          </a:p>
        </p:txBody>
      </p:sp>
      <p:sp>
        <p:nvSpPr>
          <p:cNvPr id="17" name="Sous-titre 2"/>
          <p:cNvSpPr txBox="1">
            <a:spLocks/>
          </p:cNvSpPr>
          <p:nvPr userDrawn="1"/>
        </p:nvSpPr>
        <p:spPr>
          <a:xfrm>
            <a:off x="3365592" y="4770319"/>
            <a:ext cx="5787135" cy="1260140"/>
          </a:xfrm>
          <a:prstGeom prst="rect">
            <a:avLst/>
          </a:prstGeom>
          <a:solidFill>
            <a:srgbClr val="00B0B9">
              <a:alpha val="7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endParaRPr lang="fr-FR" sz="2400" dirty="0">
              <a:solidFill>
                <a:prstClr val="white"/>
              </a:solidFill>
              <a:latin typeface="Aller" panose="02000503030000020004" pitchFamily="2" charset="0"/>
            </a:endParaRPr>
          </a:p>
        </p:txBody>
      </p:sp>
      <p:pic>
        <p:nvPicPr>
          <p:cNvPr id="18"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85759" y="1972626"/>
            <a:ext cx="1066950" cy="127940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p:cNvCxnSpPr/>
          <p:nvPr userDrawn="1"/>
        </p:nvCxnSpPr>
        <p:spPr>
          <a:xfrm>
            <a:off x="7839297" y="0"/>
            <a:ext cx="12663" cy="2888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16"/>
          <p:cNvSpPr>
            <a:spLocks noGrp="1"/>
          </p:cNvSpPr>
          <p:nvPr>
            <p:ph type="body" sz="quarter" idx="10"/>
          </p:nvPr>
        </p:nvSpPr>
        <p:spPr>
          <a:xfrm>
            <a:off x="-20467" y="1684656"/>
            <a:ext cx="7872427" cy="3105345"/>
          </a:xfrm>
          <a:prstGeom prst="rect">
            <a:avLst/>
          </a:prstGeom>
        </p:spPr>
        <p:txBody>
          <a:bodyPr lIns="1152000" tIns="396000"/>
          <a:lstStyle>
            <a:lvl1pPr marL="114300" indent="0">
              <a:buNone/>
              <a:defRPr sz="7200">
                <a:solidFill>
                  <a:schemeClr val="tx1"/>
                </a:solidFill>
                <a:latin typeface="FFF Tusj" panose="02040802050405020203" pitchFamily="18" charset="0"/>
              </a:defRPr>
            </a:lvl1pPr>
          </a:lstStyle>
          <a:p>
            <a:pPr lvl="0"/>
            <a:endParaRPr lang="fr-FR" dirty="0"/>
          </a:p>
        </p:txBody>
      </p:sp>
      <p:sp>
        <p:nvSpPr>
          <p:cNvPr id="22" name="Espace réservé du texte 16"/>
          <p:cNvSpPr>
            <a:spLocks noGrp="1"/>
          </p:cNvSpPr>
          <p:nvPr>
            <p:ph type="body" sz="quarter" idx="11"/>
          </p:nvPr>
        </p:nvSpPr>
        <p:spPr>
          <a:xfrm>
            <a:off x="3383493" y="4790002"/>
            <a:ext cx="5760508" cy="1240458"/>
          </a:xfrm>
          <a:prstGeom prst="rect">
            <a:avLst/>
          </a:prstGeom>
        </p:spPr>
        <p:txBody>
          <a:bodyPr/>
          <a:lstStyle>
            <a:lvl1pPr marL="114300" indent="0">
              <a:buNone/>
              <a:defRPr sz="2400">
                <a:solidFill>
                  <a:schemeClr val="bg1"/>
                </a:solidFill>
                <a:latin typeface="Aller" panose="02000503030000020004" pitchFamily="2" charset="0"/>
              </a:defRPr>
            </a:lvl1pPr>
          </a:lstStyle>
          <a:p>
            <a:pPr lvl="0"/>
            <a:endParaRPr lang="fr-FR" dirty="0"/>
          </a:p>
        </p:txBody>
      </p:sp>
      <p:sp>
        <p:nvSpPr>
          <p:cNvPr id="23" name="Espace réservé du texte 16"/>
          <p:cNvSpPr>
            <a:spLocks noGrp="1"/>
          </p:cNvSpPr>
          <p:nvPr>
            <p:ph type="body" sz="quarter" idx="12"/>
          </p:nvPr>
        </p:nvSpPr>
        <p:spPr>
          <a:xfrm rot="16200000">
            <a:off x="6638471" y="1537144"/>
            <a:ext cx="2756080" cy="329102"/>
          </a:xfrm>
          <a:prstGeom prst="rect">
            <a:avLst/>
          </a:prstGeom>
        </p:spPr>
        <p:txBody>
          <a:bodyPr/>
          <a:lstStyle>
            <a:lvl1pPr marL="114300" indent="0">
              <a:buNone/>
              <a:defRPr sz="1400">
                <a:solidFill>
                  <a:schemeClr val="tx1"/>
                </a:solidFill>
                <a:latin typeface="Aller" panose="02000503030000020004" pitchFamily="2" charset="0"/>
              </a:defRPr>
            </a:lvl1pPr>
          </a:lstStyle>
          <a:p>
            <a:pPr lvl="0"/>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2" name="Picture 2" descr="C:\Documents and Settings\llegendre\Mes documents\photos BA 2012\OPH (01) - DR Dynacité OPH de l'Ain - opération HQE.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8346" b="6743"/>
          <a:stretch/>
        </p:blipFill>
        <p:spPr bwMode="auto">
          <a:xfrm>
            <a:off x="3954483" y="-9975"/>
            <a:ext cx="5190497" cy="582408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980" y="2029139"/>
            <a:ext cx="9144000" cy="3784975"/>
          </a:xfrm>
          <a:prstGeom prst="rect">
            <a:avLst/>
          </a:prstGeom>
          <a:solidFill>
            <a:srgbClr val="AD903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26495" y="2258870"/>
            <a:ext cx="514061" cy="769441"/>
          </a:xfrm>
          <a:prstGeom prst="rect">
            <a:avLst/>
          </a:prstGeom>
          <a:noFill/>
        </p:spPr>
        <p:txBody>
          <a:bodyPr wrap="square" rtlCol="0">
            <a:spAutoFit/>
          </a:bodyPr>
          <a:lstStyle/>
          <a:p>
            <a:r>
              <a:rPr lang="fr-FR" sz="4400" dirty="0" smtClean="0">
                <a:latin typeface="FFF Tusj" panose="02040802050405020203" pitchFamily="18" charset="0"/>
              </a:rPr>
              <a:t>4</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mparaison">
    <p:spTree>
      <p:nvGrpSpPr>
        <p:cNvPr id="1" name=""/>
        <p:cNvGrpSpPr/>
        <p:nvPr/>
      </p:nvGrpSpPr>
      <p:grpSpPr>
        <a:xfrm>
          <a:off x="0" y="0"/>
          <a:ext cx="0" cy="0"/>
          <a:chOff x="0" y="0"/>
          <a:chExt cx="0" cy="0"/>
        </a:xfrm>
      </p:grpSpPr>
      <p:sp>
        <p:nvSpPr>
          <p:cNvPr id="24" name="Rectangle 2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2" name="Picture 8" descr="Z:\Archives_mutualisation\PHOTOS DCOM\photos pour bilan d'activité 2011\34 PHOTOS OFFICES - revues 2011\OPH (69) - DR GrandLyon Habitat - pr gens du voyage en voie sédentarisa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0643" t="5935" r="26017" b="14318"/>
          <a:stretch/>
        </p:blipFill>
        <p:spPr bwMode="auto">
          <a:xfrm>
            <a:off x="3959623" y="2"/>
            <a:ext cx="5185357" cy="581411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980" y="2029139"/>
            <a:ext cx="9144000" cy="3784975"/>
          </a:xfrm>
          <a:prstGeom prst="rect">
            <a:avLst/>
          </a:prstGeom>
          <a:solidFill>
            <a:srgbClr val="7FBDA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03875"/>
            <a:ext cx="514061" cy="769441"/>
          </a:xfrm>
          <a:prstGeom prst="rect">
            <a:avLst/>
          </a:prstGeom>
          <a:noFill/>
        </p:spPr>
        <p:txBody>
          <a:bodyPr wrap="square" rtlCol="0">
            <a:spAutoFit/>
          </a:bodyPr>
          <a:lstStyle/>
          <a:p>
            <a:r>
              <a:rPr lang="fr-FR" sz="4400" dirty="0" smtClean="0">
                <a:latin typeface="FFF Tusj" panose="02040802050405020203" pitchFamily="18" charset="0"/>
              </a:rPr>
              <a:t>5</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2" name="Picture 2" descr="C:\Documents and Settings\llegendre\Mes documents\photos BA 2012\OPH (93) - DR Opivoy copyright I. Mahie.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0590" b="600"/>
          <a:stretch/>
        </p:blipFill>
        <p:spPr bwMode="auto">
          <a:xfrm>
            <a:off x="3954483" y="5090"/>
            <a:ext cx="5206122" cy="580902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980" y="2029139"/>
            <a:ext cx="9144000" cy="3784975"/>
          </a:xfrm>
          <a:prstGeom prst="rect">
            <a:avLst/>
          </a:prstGeom>
          <a:solidFill>
            <a:srgbClr val="6AB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55153" y="2346206"/>
            <a:ext cx="514061" cy="769441"/>
          </a:xfrm>
          <a:prstGeom prst="rect">
            <a:avLst/>
          </a:prstGeom>
          <a:noFill/>
        </p:spPr>
        <p:txBody>
          <a:bodyPr wrap="square" rtlCol="0">
            <a:spAutoFit/>
          </a:bodyPr>
          <a:lstStyle/>
          <a:p>
            <a:r>
              <a:rPr lang="fr-FR" sz="4400" dirty="0" smtClean="0">
                <a:latin typeface="FFF Tusj" panose="02040802050405020203" pitchFamily="18" charset="0"/>
              </a:rPr>
              <a:t>6</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6" name="Picture 3" descr="C:\Documents and Settings\llegendre\Mes documents\photos BA 2012\ESH ( 78) - DR Valophi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5791"/>
          <a:stretch/>
        </p:blipFill>
        <p:spPr bwMode="auto">
          <a:xfrm>
            <a:off x="3954483" y="5090"/>
            <a:ext cx="5189517" cy="5809024"/>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980" y="2029139"/>
            <a:ext cx="9144000" cy="3784975"/>
          </a:xfrm>
          <a:prstGeom prst="rect">
            <a:avLst/>
          </a:prstGeom>
          <a:solidFill>
            <a:srgbClr val="ABD26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116504" y="2346205"/>
            <a:ext cx="514061" cy="769441"/>
          </a:xfrm>
          <a:prstGeom prst="rect">
            <a:avLst/>
          </a:prstGeom>
          <a:noFill/>
        </p:spPr>
        <p:txBody>
          <a:bodyPr wrap="square" rtlCol="0">
            <a:spAutoFit/>
          </a:bodyPr>
          <a:lstStyle/>
          <a:p>
            <a:r>
              <a:rPr lang="fr-FR" sz="4400" dirty="0" smtClean="0">
                <a:latin typeface="FFF Tusj" panose="02040802050405020203" pitchFamily="18" charset="0"/>
              </a:rPr>
              <a:t>1</a:t>
            </a:r>
            <a:endParaRPr lang="fr-FR" sz="4400" dirty="0">
              <a:latin typeface="FFF Tusj" panose="02040802050405020203" pitchFamily="18" charset="0"/>
            </a:endParaRPr>
          </a:p>
        </p:txBody>
      </p:sp>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2" name="Picture 4" descr="Z:\Archives_mutualisation\PHOTOS DCOM\photos pour bilan d'activité 2011\35 PHOTOS ESH - revues 2011\ESH (78) - DR Antin Résidences - logement étudiants et jeunes apprentis 2.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707" r="10675"/>
          <a:stretch/>
        </p:blipFill>
        <p:spPr bwMode="auto">
          <a:xfrm rot="16200000">
            <a:off x="3633981" y="303113"/>
            <a:ext cx="5831506" cy="519049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980" y="2029139"/>
            <a:ext cx="9144000" cy="3784975"/>
          </a:xfrm>
          <a:prstGeom prst="rect">
            <a:avLst/>
          </a:prstGeom>
          <a:solidFill>
            <a:srgbClr val="C4675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116505" y="2303875"/>
            <a:ext cx="514061" cy="769441"/>
          </a:xfrm>
          <a:prstGeom prst="rect">
            <a:avLst/>
          </a:prstGeom>
          <a:noFill/>
        </p:spPr>
        <p:txBody>
          <a:bodyPr wrap="square" rtlCol="0">
            <a:spAutoFit/>
          </a:bodyPr>
          <a:lstStyle/>
          <a:p>
            <a:r>
              <a:rPr lang="fr-FR" sz="4400" dirty="0" smtClean="0">
                <a:latin typeface="FFF Tusj" panose="02040802050405020203" pitchFamily="18" charset="0"/>
              </a:rPr>
              <a:t>7</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2" name="Picture 4" descr="Z:\Archives_mutualisation\PHOTOS DCOM\photos pour bilan d'activité 2011\OPH (88) - DR Epinal Habitat - copyright F. Achdou.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41" b="25296"/>
          <a:stretch/>
        </p:blipFill>
        <p:spPr bwMode="auto">
          <a:xfrm>
            <a:off x="3982015" y="30839"/>
            <a:ext cx="5133130" cy="57832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980" y="2029139"/>
            <a:ext cx="9144000" cy="3784975"/>
          </a:xfrm>
          <a:prstGeom prst="rect">
            <a:avLst/>
          </a:prstGeom>
          <a:solidFill>
            <a:srgbClr val="6D5C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59636"/>
            <a:ext cx="514061" cy="769441"/>
          </a:xfrm>
          <a:prstGeom prst="rect">
            <a:avLst/>
          </a:prstGeom>
          <a:noFill/>
        </p:spPr>
        <p:txBody>
          <a:bodyPr wrap="square" rtlCol="0">
            <a:spAutoFit/>
          </a:bodyPr>
          <a:lstStyle/>
          <a:p>
            <a:r>
              <a:rPr lang="fr-FR" sz="4400" dirty="0">
                <a:latin typeface="FFF Tusj" panose="02040802050405020203" pitchFamily="18" charset="0"/>
              </a:rPr>
              <a:t>8</a:t>
            </a:r>
          </a:p>
        </p:txBody>
      </p:sp>
    </p:spTree>
    <p:extLst>
      <p:ext uri="{BB962C8B-B14F-4D97-AF65-F5344CB8AC3E}">
        <p14:creationId xmlns:p14="http://schemas.microsoft.com/office/powerpoint/2010/main" val="1498441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22" name="Picture 2" descr="Z:\Archives_mutualisation\PHOTOS DCOM\photos pour bilan d'activité 2011\34 PHOTOS OFFICES - revues 2011\OPH (24) - DR Périgueux Habita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5050" b="12443"/>
          <a:stretch/>
        </p:blipFill>
        <p:spPr bwMode="auto">
          <a:xfrm>
            <a:off x="3984318" y="5091"/>
            <a:ext cx="5160662" cy="58090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980" y="2029139"/>
            <a:ext cx="9144000" cy="3784975"/>
          </a:xfrm>
          <a:prstGeom prst="rect">
            <a:avLst/>
          </a:prstGeom>
          <a:solidFill>
            <a:srgbClr val="B8999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userDrawn="1"/>
        </p:nvSpPr>
        <p:spPr>
          <a:xfrm>
            <a:off x="71499" y="2303875"/>
            <a:ext cx="514061" cy="769441"/>
          </a:xfrm>
          <a:prstGeom prst="rect">
            <a:avLst/>
          </a:prstGeom>
          <a:noFill/>
        </p:spPr>
        <p:txBody>
          <a:bodyPr wrap="square" rtlCol="0">
            <a:spAutoFit/>
          </a:bodyPr>
          <a:lstStyle/>
          <a:p>
            <a:r>
              <a:rPr lang="fr-FR" sz="4400" dirty="0" smtClean="0">
                <a:latin typeface="FFF Tusj" panose="02040802050405020203" pitchFamily="18" charset="0"/>
              </a:rPr>
              <a:t>9</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2" name="Picture 10" descr="Z:\Archives_mutualisation\PHOTOS DCOM\photos pour bilan d'activité 2011\35 PHOTOS ESH - revues 2011\ESH (76) - DR EDLS Estuaire de la Seine.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2998" t="10864" r="12935" b="4398"/>
          <a:stretch/>
        </p:blipFill>
        <p:spPr bwMode="auto">
          <a:xfrm>
            <a:off x="3964488" y="-16542"/>
            <a:ext cx="5160662" cy="58078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980" y="2029139"/>
            <a:ext cx="9144000" cy="3784975"/>
          </a:xfrm>
          <a:prstGeom prst="rect">
            <a:avLst/>
          </a:prstGeom>
          <a:solidFill>
            <a:srgbClr val="A9A8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60124" y="2303874"/>
            <a:ext cx="900101" cy="769441"/>
          </a:xfrm>
          <a:prstGeom prst="rect">
            <a:avLst/>
          </a:prstGeom>
          <a:noFill/>
        </p:spPr>
        <p:txBody>
          <a:bodyPr wrap="square" rtlCol="0">
            <a:spAutoFit/>
          </a:bodyPr>
          <a:lstStyle/>
          <a:p>
            <a:r>
              <a:rPr lang="fr-FR" sz="4400" dirty="0" smtClean="0">
                <a:latin typeface="FFF Tusj" panose="02040802050405020203" pitchFamily="18" charset="0"/>
              </a:rPr>
              <a:t>10</a:t>
            </a:r>
            <a:endParaRPr lang="fr-FR" sz="4400" dirty="0">
              <a:latin typeface="FFF Tusj" panose="02040802050405020203" pitchFamily="18" charset="0"/>
            </a:endParaRPr>
          </a:p>
        </p:txBody>
      </p:sp>
    </p:spTree>
    <p:extLst>
      <p:ext uri="{BB962C8B-B14F-4D97-AF65-F5344CB8AC3E}">
        <p14:creationId xmlns:p14="http://schemas.microsoft.com/office/powerpoint/2010/main" val="18445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2602002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000646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57729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8" name="Rectangle 17"/>
          <p:cNvSpPr/>
          <p:nvPr userDrawn="1"/>
        </p:nvSpPr>
        <p:spPr>
          <a:xfrm>
            <a:off x="-4616" y="2202"/>
            <a:ext cx="9148615" cy="685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6" name="Connecteur droit 15"/>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381950" y="0"/>
            <a:ext cx="1080120" cy="1370957"/>
          </a:xfrm>
          <a:prstGeom prst="rect">
            <a:avLst/>
          </a:prstGeom>
          <a:solidFill>
            <a:srgbClr val="00B0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descr="C:\Documents and Settings\llegendre\Bureau\Element 1er semaine\pastille-blanch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4951294"/>
            <a:ext cx="5751576" cy="1304994"/>
          </a:xfrm>
          <a:prstGeom prst="rect">
            <a:avLst/>
          </a:prstGeom>
          <a:solidFill>
            <a:srgbClr val="D8E2E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lstStyle/>
          <a:p>
            <a:endParaRPr lang="fr-FR" sz="2800" dirty="0" smtClean="0">
              <a:latin typeface="Aller" panose="02000503030000020004" pitchFamily="2" charset="0"/>
            </a:endParaRPr>
          </a:p>
        </p:txBody>
      </p:sp>
      <p:sp>
        <p:nvSpPr>
          <p:cNvPr id="12" name="ZoneTexte 11"/>
          <p:cNvSpPr txBox="1"/>
          <p:nvPr userDrawn="1"/>
        </p:nvSpPr>
        <p:spPr>
          <a:xfrm>
            <a:off x="0" y="5019015"/>
            <a:ext cx="5751576" cy="1169551"/>
          </a:xfrm>
          <a:prstGeom prst="rect">
            <a:avLst/>
          </a:prstGeom>
          <a:noFill/>
        </p:spPr>
        <p:txBody>
          <a:bodyPr wrap="square" lIns="1440000" rtlCol="0">
            <a:spAutoFit/>
          </a:bodyPr>
          <a:lstStyle/>
          <a:p>
            <a:r>
              <a:rPr lang="en-US" sz="1400" b="1" dirty="0" smtClean="0">
                <a:latin typeface="Aller" panose="02000503030000020004" pitchFamily="2" charset="0"/>
              </a:rPr>
              <a:t>Union </a:t>
            </a:r>
            <a:r>
              <a:rPr lang="fr-FR" sz="1400" b="1" dirty="0" smtClean="0">
                <a:latin typeface="Aller" panose="02000503030000020004" pitchFamily="2" charset="0"/>
              </a:rPr>
              <a:t>nationale </a:t>
            </a:r>
            <a:r>
              <a:rPr lang="en-US" sz="1400" b="1" dirty="0" smtClean="0">
                <a:latin typeface="Aller" panose="02000503030000020004" pitchFamily="2" charset="0"/>
              </a:rPr>
              <a:t>des </a:t>
            </a:r>
            <a:r>
              <a:rPr lang="en-US" sz="1400" b="1" dirty="0" err="1" smtClean="0">
                <a:latin typeface="Aller" panose="02000503030000020004" pitchFamily="2" charset="0"/>
              </a:rPr>
              <a:t>Fédérations</a:t>
            </a:r>
            <a:r>
              <a:rPr lang="en-US" sz="1400" b="1" dirty="0" smtClean="0">
                <a:latin typeface="Aller" panose="02000503030000020004" pitchFamily="2" charset="0"/>
              </a:rPr>
              <a:t> </a:t>
            </a:r>
            <a:r>
              <a:rPr lang="en-US" sz="1400" b="1" dirty="0" err="1" smtClean="0">
                <a:latin typeface="Aller" panose="02000503030000020004" pitchFamily="2" charset="0"/>
              </a:rPr>
              <a:t>d’organismes</a:t>
            </a:r>
            <a:r>
              <a:rPr lang="en-US" sz="1400" b="1" dirty="0" smtClean="0">
                <a:latin typeface="Aller" panose="02000503030000020004" pitchFamily="2" charset="0"/>
              </a:rPr>
              <a:t> </a:t>
            </a:r>
            <a:r>
              <a:rPr lang="en-US" sz="1400" b="1" dirty="0" err="1" smtClean="0">
                <a:latin typeface="Aller" panose="02000503030000020004" pitchFamily="2" charset="0"/>
              </a:rPr>
              <a:t>Hlm</a:t>
            </a:r>
            <a:endParaRPr lang="en-US" sz="1400" b="1" dirty="0" smtClean="0">
              <a:latin typeface="Aller" panose="02000503030000020004" pitchFamily="2" charset="0"/>
            </a:endParaRPr>
          </a:p>
          <a:p>
            <a:r>
              <a:rPr lang="en-US" sz="1400" dirty="0" smtClean="0">
                <a:latin typeface="Aller" panose="02000503030000020004" pitchFamily="2" charset="0"/>
              </a:rPr>
              <a:t>14, rue Lord-Byron, 75384 Paris </a:t>
            </a:r>
            <a:r>
              <a:rPr lang="en-US" sz="1400" dirty="0" err="1" smtClean="0">
                <a:latin typeface="Aller" panose="02000503030000020004" pitchFamily="2" charset="0"/>
              </a:rPr>
              <a:t>Cedex</a:t>
            </a:r>
            <a:r>
              <a:rPr lang="en-US" sz="1400" dirty="0" smtClean="0">
                <a:latin typeface="Aller" panose="02000503030000020004" pitchFamily="2" charset="0"/>
              </a:rPr>
              <a:t> 08</a:t>
            </a:r>
          </a:p>
          <a:p>
            <a:r>
              <a:rPr lang="en-US" sz="1400" dirty="0" err="1" smtClean="0">
                <a:latin typeface="Aller" panose="02000503030000020004" pitchFamily="2" charset="0"/>
              </a:rPr>
              <a:t>Tél</a:t>
            </a:r>
            <a:r>
              <a:rPr lang="en-US" sz="1400" dirty="0" smtClean="0">
                <a:latin typeface="Aller" panose="02000503030000020004" pitchFamily="2" charset="0"/>
              </a:rPr>
              <a:t>. : 01 40 75 78 00 – Fax : 01 40 75 79 83</a:t>
            </a:r>
          </a:p>
          <a:p>
            <a:endParaRPr lang="en-US" sz="1400" dirty="0" smtClean="0">
              <a:latin typeface="Aller" panose="02000503030000020004" pitchFamily="2" charset="0"/>
            </a:endParaRPr>
          </a:p>
          <a:p>
            <a:r>
              <a:rPr lang="en-US" sz="1400" b="1" dirty="0" smtClean="0">
                <a:solidFill>
                  <a:srgbClr val="D7172F"/>
                </a:solidFill>
                <a:latin typeface="Aller" panose="02000503030000020004" pitchFamily="2" charset="0"/>
              </a:rPr>
              <a:t>www.union-habitat.org</a:t>
            </a:r>
            <a:endParaRPr lang="fr-FR" sz="1400" b="1" dirty="0">
              <a:solidFill>
                <a:srgbClr val="D7172F"/>
              </a:solidFill>
              <a:latin typeface="Aller" panose="02000503030000020004" pitchFamily="2" charset="0"/>
            </a:endParaRPr>
          </a:p>
        </p:txBody>
      </p:sp>
      <p:sp>
        <p:nvSpPr>
          <p:cNvPr id="13" name="ZoneTexte 12"/>
          <p:cNvSpPr txBox="1"/>
          <p:nvPr userDrawn="1"/>
        </p:nvSpPr>
        <p:spPr>
          <a:xfrm>
            <a:off x="611560" y="324798"/>
            <a:ext cx="492443" cy="707886"/>
          </a:xfrm>
          <a:prstGeom prst="rect">
            <a:avLst/>
          </a:prstGeom>
          <a:noFill/>
        </p:spPr>
        <p:txBody>
          <a:bodyPr wrap="none" rtlCol="0">
            <a:spAutoFit/>
          </a:bodyPr>
          <a:lstStyle/>
          <a:p>
            <a:r>
              <a:rPr lang="fr-FR" sz="4000" b="1" dirty="0" smtClean="0">
                <a:solidFill>
                  <a:srgbClr val="00B0B9"/>
                </a:solidFill>
                <a:latin typeface="Aller" panose="02000503030000020004" pitchFamily="2" charset="0"/>
              </a:rPr>
              <a:t>+</a:t>
            </a:r>
            <a:endParaRPr lang="fr-FR" sz="4000" b="1" dirty="0">
              <a:solidFill>
                <a:srgbClr val="00B0B9"/>
              </a:solidFill>
              <a:latin typeface="Aller" panose="02000503030000020004" pitchFamily="2" charset="0"/>
            </a:endParaRPr>
          </a:p>
        </p:txBody>
      </p:sp>
      <p:sp>
        <p:nvSpPr>
          <p:cNvPr id="14"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19" name="Espace réservé du texte 20"/>
          <p:cNvSpPr>
            <a:spLocks noGrp="1"/>
          </p:cNvSpPr>
          <p:nvPr>
            <p:ph type="body" sz="quarter" idx="12"/>
          </p:nvPr>
        </p:nvSpPr>
        <p:spPr>
          <a:xfrm>
            <a:off x="-4616" y="1943835"/>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sp>
        <p:nvSpPr>
          <p:cNvPr id="21" name="Espace réservé du texte 20"/>
          <p:cNvSpPr>
            <a:spLocks noGrp="1"/>
          </p:cNvSpPr>
          <p:nvPr>
            <p:ph type="body" sz="quarter" idx="13"/>
          </p:nvPr>
        </p:nvSpPr>
        <p:spPr>
          <a:xfrm>
            <a:off x="-6172" y="3419193"/>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pic>
        <p:nvPicPr>
          <p:cNvPr id="22"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2DF40B-B873-463A-97FF-E46A1F8C3F19}" type="datetimeFigureOut">
              <a:rPr lang="fr-FR" smtClean="0"/>
              <a:t>30/11/2015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D986CD-2FE6-4AF7-9BED-F8F240EF9EE4}" type="slidenum">
              <a:rPr lang="fr-FR" smtClean="0"/>
              <a:t>‹N°›</a:t>
            </a:fld>
            <a:endParaRPr lang="fr-FR"/>
          </a:p>
        </p:txBody>
      </p:sp>
    </p:spTree>
    <p:extLst>
      <p:ext uri="{BB962C8B-B14F-4D97-AF65-F5344CB8AC3E}">
        <p14:creationId xmlns:p14="http://schemas.microsoft.com/office/powerpoint/2010/main" val="141716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16" name="Picture 5" descr="Z:\Archives_mutualisation\PHOTOS DCOM\photos pour bilan d'activité 2011\SACICAP (47) - DR Ciliopée Immobilier.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3030"/>
          <a:stretch/>
        </p:blipFill>
        <p:spPr bwMode="auto">
          <a:xfrm>
            <a:off x="3954483" y="0"/>
            <a:ext cx="5190498" cy="581411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980" y="2029139"/>
            <a:ext cx="9144000" cy="3784975"/>
          </a:xfrm>
          <a:prstGeom prst="rect">
            <a:avLst/>
          </a:prstGeom>
          <a:solidFill>
            <a:srgbClr val="16C0E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18" name="ZoneTexte 17"/>
          <p:cNvSpPr txBox="1"/>
          <p:nvPr userDrawn="1"/>
        </p:nvSpPr>
        <p:spPr>
          <a:xfrm>
            <a:off x="71500" y="2346204"/>
            <a:ext cx="514061" cy="769441"/>
          </a:xfrm>
          <a:prstGeom prst="rect">
            <a:avLst/>
          </a:prstGeom>
          <a:noFill/>
        </p:spPr>
        <p:txBody>
          <a:bodyPr wrap="square" rtlCol="0">
            <a:spAutoFit/>
          </a:bodyPr>
          <a:lstStyle/>
          <a:p>
            <a:r>
              <a:rPr lang="fr-FR" sz="4400" dirty="0">
                <a:latin typeface="FFF Tusj" panose="02040802050405020203" pitchFamily="18" charset="0"/>
              </a:rPr>
              <a:t>2</a:t>
            </a:r>
          </a:p>
        </p:txBody>
      </p:sp>
    </p:spTree>
    <p:extLst>
      <p:ext uri="{BB962C8B-B14F-4D97-AF65-F5344CB8AC3E}">
        <p14:creationId xmlns:p14="http://schemas.microsoft.com/office/powerpoint/2010/main" val="41463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0885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106436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pic>
        <p:nvPicPr>
          <p:cNvPr id="11"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2" name="Picture 2" descr="Z:\Archives_mutualisation\PHOTOS DCOM\photos pour bilan d'activité 2011\34 PHOTOS OFFICES - revues 2011\OPH (95) - DR Argenteuil-Bezons Habita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4860" b="11202"/>
          <a:stretch/>
        </p:blipFill>
        <p:spPr bwMode="auto">
          <a:xfrm>
            <a:off x="3954483" y="5089"/>
            <a:ext cx="5190497" cy="5809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980" y="2029139"/>
            <a:ext cx="9144000" cy="3784975"/>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98246" y="2303874"/>
            <a:ext cx="514061" cy="769441"/>
          </a:xfrm>
          <a:prstGeom prst="rect">
            <a:avLst/>
          </a:prstGeom>
          <a:noFill/>
        </p:spPr>
        <p:txBody>
          <a:bodyPr wrap="square" rtlCol="0">
            <a:spAutoFit/>
          </a:bodyPr>
          <a:lstStyle/>
          <a:p>
            <a:r>
              <a:rPr lang="fr-FR" sz="4400" dirty="0">
                <a:latin typeface="FFF Tusj" panose="02040802050405020203" pitchFamily="18" charset="0"/>
              </a:rPr>
              <a:t>3</a:t>
            </a:r>
          </a:p>
        </p:txBody>
      </p:sp>
    </p:spTree>
    <p:extLst>
      <p:ext uri="{BB962C8B-B14F-4D97-AF65-F5344CB8AC3E}">
        <p14:creationId xmlns:p14="http://schemas.microsoft.com/office/powerpoint/2010/main" val="149844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FE83EA1-CAB9-4574-9097-89A49F954ACD}" type="datetime1">
              <a:rPr lang="fr-FR" smtClean="0"/>
              <a:t>30/11/2015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031847-8044-46A3-9793-64E5BE609C21}" type="slidenum">
              <a:rPr lang="fr-FR" smtClean="0"/>
              <a:t>‹N°›</a:t>
            </a:fld>
            <a:endParaRPr lang="fr-F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79" r:id="rId3"/>
    <p:sldLayoutId id="2147483665"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661" r:id="rId32"/>
    <p:sldLayoutId id="2147483707" r:id="rId33"/>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000" dirty="0" smtClean="0"/>
              <a:t>Durée de conservation et archivage</a:t>
            </a:r>
            <a:endParaRPr lang="fr-FR" sz="4000" dirty="0"/>
          </a:p>
        </p:txBody>
      </p:sp>
      <p:sp>
        <p:nvSpPr>
          <p:cNvPr id="3" name="Espace réservé du texte 2"/>
          <p:cNvSpPr>
            <a:spLocks noGrp="1"/>
          </p:cNvSpPr>
          <p:nvPr>
            <p:ph type="body" sz="quarter" idx="11"/>
          </p:nvPr>
        </p:nvSpPr>
        <p:spPr/>
        <p:txBody>
          <a:bodyPr/>
          <a:lstStyle/>
          <a:p>
            <a:r>
              <a:rPr lang="fr-FR" dirty="0" smtClean="0"/>
              <a:t>USH – GT réseau informatique et libertés</a:t>
            </a:r>
            <a:endParaRPr lang="fr-FR" dirty="0"/>
          </a:p>
        </p:txBody>
      </p:sp>
      <p:sp>
        <p:nvSpPr>
          <p:cNvPr id="4" name="Espace réservé du texte 3"/>
          <p:cNvSpPr>
            <a:spLocks noGrp="1"/>
          </p:cNvSpPr>
          <p:nvPr>
            <p:ph type="body" sz="quarter" idx="12"/>
          </p:nvPr>
        </p:nvSpPr>
        <p:spPr/>
        <p:txBody>
          <a:bodyPr/>
          <a:lstStyle/>
          <a:p>
            <a:r>
              <a:rPr lang="fr-FR" dirty="0" smtClean="0"/>
              <a:t>9 février 2016</a:t>
            </a:r>
            <a:endParaRPr lang="fr-FR" dirty="0"/>
          </a:p>
        </p:txBody>
      </p:sp>
    </p:spTree>
    <p:extLst>
      <p:ext uri="{BB962C8B-B14F-4D97-AF65-F5344CB8AC3E}">
        <p14:creationId xmlns:p14="http://schemas.microsoft.com/office/powerpoint/2010/main" val="200527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1800" b="1" dirty="0"/>
              <a:t>Gestion des demandes locatives et d’accession à la propriété et gestion du patrimoine </a:t>
            </a:r>
            <a:r>
              <a:rPr lang="fr-FR" sz="1800" b="1" dirty="0" smtClean="0"/>
              <a:t>immobilier</a:t>
            </a:r>
          </a:p>
          <a:p>
            <a:r>
              <a:rPr lang="fr-FR" sz="1800" dirty="0"/>
              <a:t>S’agissant de la gestion du patrimoine immobilier à caractère social :</a:t>
            </a:r>
          </a:p>
          <a:p>
            <a:endParaRPr lang="fr-FR" sz="1800" dirty="0"/>
          </a:p>
          <a:p>
            <a:endParaRPr lang="fr-FR" dirty="0"/>
          </a:p>
        </p:txBody>
      </p:sp>
      <p:sp>
        <p:nvSpPr>
          <p:cNvPr id="3" name="Espace réservé du texte 2"/>
          <p:cNvSpPr>
            <a:spLocks noGrp="1"/>
          </p:cNvSpPr>
          <p:nvPr>
            <p:ph type="body" sz="quarter" idx="11"/>
          </p:nvPr>
        </p:nvSpPr>
        <p:spPr/>
        <p:txBody>
          <a:bodyPr/>
          <a:lstStyle/>
          <a:p>
            <a:r>
              <a:rPr lang="fr-FR" sz="1800" dirty="0" smtClean="0"/>
              <a:t>Que dit la CNIL ?</a:t>
            </a:r>
            <a:endParaRPr lang="fr-FR" sz="1800" dirty="0"/>
          </a:p>
          <a:p>
            <a:pPr marL="857250" lvl="2" indent="-171450">
              <a:buClrTx/>
              <a:buFont typeface="Arial" panose="020B0604020202020204" pitchFamily="34" charset="0"/>
              <a:buChar char="•"/>
            </a:pPr>
            <a:r>
              <a:rPr lang="fr-FR" sz="1400" dirty="0">
                <a:solidFill>
                  <a:schemeClr val="tx1"/>
                </a:solidFill>
              </a:rPr>
              <a:t>Suppression de la base active à compter du départ du résident concerné ou, en cas de sommes restant dues, à compter du règlement du solde de tout compte des intéressés.</a:t>
            </a:r>
          </a:p>
          <a:p>
            <a:pPr marL="857250" lvl="2" indent="-171450">
              <a:buClrTx/>
              <a:buFont typeface="Arial" panose="020B0604020202020204" pitchFamily="34" charset="0"/>
              <a:buChar char="•"/>
            </a:pPr>
            <a:r>
              <a:rPr lang="fr-FR" sz="1400" dirty="0">
                <a:solidFill>
                  <a:schemeClr val="tx1"/>
                </a:solidFill>
              </a:rPr>
              <a:t>Conservation en base archive intermédiaire pendant 5 ans afin de répondre aux contrôles opérés par l’ANCOLS.</a:t>
            </a:r>
          </a:p>
          <a:p>
            <a:pPr marL="325800" lvl="2">
              <a:buClrTx/>
            </a:pPr>
            <a:r>
              <a:rPr lang="fr-FR" sz="1400" dirty="0">
                <a:solidFill>
                  <a:schemeClr val="tx1"/>
                </a:solidFill>
              </a:rPr>
              <a:t>Concerne tous les traitements dont la finalité est </a:t>
            </a:r>
            <a:r>
              <a:rPr lang="fr-FR" sz="1400" dirty="0" smtClean="0">
                <a:solidFill>
                  <a:schemeClr val="tx1"/>
                </a:solidFill>
              </a:rPr>
              <a:t>liée </a:t>
            </a:r>
            <a:r>
              <a:rPr lang="fr-FR" sz="1400" dirty="0">
                <a:solidFill>
                  <a:schemeClr val="tx1"/>
                </a:solidFill>
              </a:rPr>
              <a:t>à la gestion locative (attribution, gestion et suivi du contrat, gestion des </a:t>
            </a:r>
            <a:r>
              <a:rPr lang="fr-FR" sz="1400" dirty="0" smtClean="0">
                <a:solidFill>
                  <a:schemeClr val="tx1"/>
                </a:solidFill>
              </a:rPr>
              <a:t>réclamations</a:t>
            </a:r>
            <a:r>
              <a:rPr lang="fr-FR" sz="1400" dirty="0">
                <a:solidFill>
                  <a:schemeClr val="tx1"/>
                </a:solidFill>
              </a:rPr>
              <a:t>)</a:t>
            </a:r>
            <a:r>
              <a:rPr lang="fr-FR" sz="1400" dirty="0" smtClean="0">
                <a:solidFill>
                  <a:schemeClr val="tx1"/>
                </a:solidFill>
              </a:rPr>
              <a:t>.</a:t>
            </a:r>
            <a:endParaRPr lang="fr-FR" sz="1400" dirty="0" smtClean="0">
              <a:solidFill>
                <a:schemeClr val="tx1"/>
              </a:solidFill>
            </a:endParaRPr>
          </a:p>
          <a:p>
            <a:pPr marL="0" indent="0" algn="just">
              <a:spcBef>
                <a:spcPts val="1200"/>
              </a:spcBef>
              <a:buNone/>
            </a:pPr>
            <a:r>
              <a:rPr lang="fr-FR" sz="1200" b="1" dirty="0" smtClean="0"/>
              <a:t>Sur ce principe, il est admis une bascule en base archive intermédiaire de tous les dossiers de locataires partis, à jour de leurs loyers, à compter de leurs départs, du règlement de tout compte et d’une destruction de ces dossiers au terme d’une durée de 5 ans.</a:t>
            </a:r>
          </a:p>
          <a:p>
            <a:pPr marL="0" indent="0" algn="just">
              <a:buNone/>
            </a:pPr>
            <a:r>
              <a:rPr lang="fr-FR" sz="1200" b="1" dirty="0" smtClean="0"/>
              <a:t>Ce principe permet de s’inscrire dans le respect du fondement d’une durée limitée de conservation de la donnée et du droit à l’oubli.</a:t>
            </a:r>
          </a:p>
          <a:p>
            <a:pPr marL="0" indent="0" algn="just">
              <a:buNone/>
            </a:pPr>
            <a:endParaRPr lang="fr-FR" sz="1200" b="1" dirty="0"/>
          </a:p>
        </p:txBody>
      </p:sp>
    </p:spTree>
    <p:extLst>
      <p:ext uri="{BB962C8B-B14F-4D97-AF65-F5344CB8AC3E}">
        <p14:creationId xmlns:p14="http://schemas.microsoft.com/office/powerpoint/2010/main" val="173663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2000" b="1" dirty="0"/>
              <a:t>Gestion des demandes locatives et d’accession à la propriété et gestion du patrimoine </a:t>
            </a:r>
            <a:r>
              <a:rPr lang="fr-FR" sz="2000" b="1" dirty="0" smtClean="0"/>
              <a:t>immobilier</a:t>
            </a:r>
          </a:p>
          <a:p>
            <a:pPr algn="just"/>
            <a:r>
              <a:rPr lang="fr-FR" sz="1800" dirty="0"/>
              <a:t>S’agissant des données relatives aux demandes d’accession à la propriété :</a:t>
            </a:r>
          </a:p>
          <a:p>
            <a:pPr algn="just"/>
            <a:endParaRPr lang="fr-FR" sz="2000" dirty="0"/>
          </a:p>
          <a:p>
            <a:endParaRPr lang="fr-FR" dirty="0"/>
          </a:p>
        </p:txBody>
      </p:sp>
      <p:sp>
        <p:nvSpPr>
          <p:cNvPr id="3" name="Espace réservé du texte 2"/>
          <p:cNvSpPr>
            <a:spLocks noGrp="1"/>
          </p:cNvSpPr>
          <p:nvPr>
            <p:ph type="body" sz="quarter" idx="11"/>
          </p:nvPr>
        </p:nvSpPr>
        <p:spPr/>
        <p:txBody>
          <a:bodyPr/>
          <a:lstStyle/>
          <a:p>
            <a:pPr algn="just" fontAlgn="base" hangingPunct="0"/>
            <a:r>
              <a:rPr lang="fr-FR" sz="1400" dirty="0" smtClean="0"/>
              <a:t>Que dit la CNIL ?</a:t>
            </a:r>
          </a:p>
          <a:p>
            <a:pPr marL="611550" lvl="2" indent="-285750" algn="just" fontAlgn="base" hangingPunct="0">
              <a:buClrTx/>
              <a:buFont typeface="Arial" panose="020B0604020202020204" pitchFamily="34" charset="0"/>
              <a:buChar char="•"/>
            </a:pPr>
            <a:r>
              <a:rPr lang="fr-FR" sz="1400" dirty="0" smtClean="0">
                <a:solidFill>
                  <a:schemeClr val="tx1"/>
                </a:solidFill>
              </a:rPr>
              <a:t>Suppression </a:t>
            </a:r>
            <a:r>
              <a:rPr lang="fr-FR" sz="1400" dirty="0">
                <a:solidFill>
                  <a:schemeClr val="tx1"/>
                </a:solidFill>
              </a:rPr>
              <a:t>de la base active à compter du classement sans suite de la </a:t>
            </a:r>
            <a:r>
              <a:rPr lang="fr-FR" sz="1400" dirty="0" smtClean="0">
                <a:solidFill>
                  <a:schemeClr val="tx1"/>
                </a:solidFill>
              </a:rPr>
              <a:t>demande.</a:t>
            </a:r>
          </a:p>
          <a:p>
            <a:pPr marL="611550" lvl="2" indent="-285750" algn="just" fontAlgn="base" hangingPunct="0">
              <a:buClrTx/>
              <a:buFont typeface="Arial" panose="020B0604020202020204" pitchFamily="34" charset="0"/>
              <a:buChar char="•"/>
            </a:pPr>
            <a:r>
              <a:rPr lang="fr-FR" sz="1400" dirty="0" smtClean="0">
                <a:solidFill>
                  <a:schemeClr val="tx1"/>
                </a:solidFill>
              </a:rPr>
              <a:t>Elles </a:t>
            </a:r>
            <a:r>
              <a:rPr lang="fr-FR" sz="1400" dirty="0">
                <a:solidFill>
                  <a:schemeClr val="tx1"/>
                </a:solidFill>
              </a:rPr>
              <a:t>doivent également être effacées si, au cours de ce délai, un demandeur en fait la demande</a:t>
            </a:r>
            <a:r>
              <a:rPr lang="fr-FR" sz="1400" dirty="0" smtClean="0">
                <a:solidFill>
                  <a:schemeClr val="tx1"/>
                </a:solidFill>
              </a:rPr>
              <a:t>.</a:t>
            </a:r>
          </a:p>
          <a:p>
            <a:pPr algn="just" fontAlgn="base" hangingPunct="0">
              <a:spcBef>
                <a:spcPts val="1200"/>
              </a:spcBef>
            </a:pPr>
            <a:r>
              <a:rPr lang="fr-FR" sz="1400" dirty="0" smtClean="0"/>
              <a:t>Lorsqu’une </a:t>
            </a:r>
            <a:r>
              <a:rPr lang="fr-FR" sz="1400" dirty="0"/>
              <a:t>demande d’accession à la propriété est satisfaite, les données à caractère personnel relatives à la demande doivent être supprimées </a:t>
            </a:r>
            <a:r>
              <a:rPr lang="fr-FR" sz="1400" b="1" dirty="0"/>
              <a:t>à compter du paiement complet du logement ou, le cas échéant, à l’issue de la période de sécurisation de la transaction</a:t>
            </a:r>
            <a:r>
              <a:rPr lang="fr-FR" sz="1400" dirty="0"/>
              <a:t>, lorsqu’une telle période est prévue. </a:t>
            </a:r>
            <a:endParaRPr lang="fr-FR" sz="1400" dirty="0" smtClean="0"/>
          </a:p>
          <a:p>
            <a:pPr marL="325800" lvl="2" algn="just" fontAlgn="base" hangingPunct="0"/>
            <a:r>
              <a:rPr lang="fr-FR" sz="1400" dirty="0" smtClean="0">
                <a:solidFill>
                  <a:schemeClr val="tx1"/>
                </a:solidFill>
              </a:rPr>
              <a:t>Il n’y a pas de durée de conservation en base archive. Seuls les éléments nécessaires au syndic sont conservés si l’organisme HLM assure cette fonction. A savoir : l’identité, l’état civil, l’adresse et l’attestation d’assurance.</a:t>
            </a:r>
            <a:endParaRPr lang="fr-FR" sz="1400" dirty="0">
              <a:solidFill>
                <a:schemeClr val="tx1"/>
              </a:solidFill>
            </a:endParaRPr>
          </a:p>
          <a:p>
            <a:pPr algn="just" fontAlgn="base" hangingPunct="0">
              <a:spcBef>
                <a:spcPts val="1200"/>
              </a:spcBef>
            </a:pPr>
            <a:r>
              <a:rPr lang="fr-FR" sz="1400" dirty="0"/>
              <a:t>Les données utilisées à des fins de prospection commerciale  peuvent être conservées pendant trois ans à compter de la fin de la relation (classement sans suite, dernière proposition, dernier contact, …). Au terme de ce délai de trois ans, le responsable de traitement doit reprendre contact avec la personne concernée afin de savoir si elle souhaite continuer à recevoir des sollicitations. En l’absence de réponse positive et explicite de la personne, les données doivent être supprimées</a:t>
            </a:r>
            <a:r>
              <a:rPr lang="fr-FR" sz="1400" dirty="0" smtClean="0"/>
              <a:t>.</a:t>
            </a:r>
          </a:p>
          <a:p>
            <a:pPr marL="325800" lvl="2" algn="just" fontAlgn="base" hangingPunct="0">
              <a:spcBef>
                <a:spcPts val="600"/>
              </a:spcBef>
            </a:pPr>
            <a:r>
              <a:rPr lang="fr-FR" sz="1400" dirty="0" smtClean="0">
                <a:solidFill>
                  <a:schemeClr val="tx1"/>
                </a:solidFill>
              </a:rPr>
              <a:t>NB A signaler que la constitution de ces fichiers </a:t>
            </a:r>
            <a:r>
              <a:rPr lang="fr-FR" sz="1400" dirty="0" smtClean="0">
                <a:solidFill>
                  <a:schemeClr val="tx1"/>
                </a:solidFill>
              </a:rPr>
              <a:t>de prospection commerciale à </a:t>
            </a:r>
            <a:r>
              <a:rPr lang="fr-FR" sz="1400" dirty="0" smtClean="0">
                <a:solidFill>
                  <a:schemeClr val="tx1"/>
                </a:solidFill>
              </a:rPr>
              <a:t>partir des données collectées et traitées dans le cadre de la gestion locative, doit faire l’objet d’une information préalable. Cette communication préalable doit notamment indiquer la possibilité pour le ménage de faire jouer son droit d’opposition.  </a:t>
            </a:r>
            <a:endParaRPr lang="fr-FR" sz="1400" dirty="0">
              <a:solidFill>
                <a:schemeClr val="tx1"/>
              </a:solidFill>
            </a:endParaRPr>
          </a:p>
          <a:p>
            <a:endParaRPr lang="fr-FR" sz="1400" dirty="0"/>
          </a:p>
        </p:txBody>
      </p:sp>
    </p:spTree>
    <p:extLst>
      <p:ext uri="{BB962C8B-B14F-4D97-AF65-F5344CB8AC3E}">
        <p14:creationId xmlns:p14="http://schemas.microsoft.com/office/powerpoint/2010/main" val="1648232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21650" y="278650"/>
            <a:ext cx="7296150" cy="1258887"/>
          </a:xfrm>
        </p:spPr>
        <p:txBody>
          <a:bodyPr/>
          <a:lstStyle/>
          <a:p>
            <a:pPr algn="just"/>
            <a:r>
              <a:rPr lang="fr-FR" sz="2000" b="1" dirty="0"/>
              <a:t>Gestion du contrôle d’accès nominatif aux zones soumises à une restriction de circulation</a:t>
            </a:r>
            <a:endParaRPr lang="fr-FR" sz="2000" dirty="0"/>
          </a:p>
        </p:txBody>
      </p:sp>
      <p:sp>
        <p:nvSpPr>
          <p:cNvPr id="3" name="Espace réservé du texte 2"/>
          <p:cNvSpPr>
            <a:spLocks noGrp="1"/>
          </p:cNvSpPr>
          <p:nvPr>
            <p:ph type="body" sz="quarter" idx="11"/>
          </p:nvPr>
        </p:nvSpPr>
        <p:spPr/>
        <p:txBody>
          <a:bodyPr/>
          <a:lstStyle/>
          <a:p>
            <a:pPr algn="just" fontAlgn="base" hangingPunct="0"/>
            <a:r>
              <a:rPr lang="fr-FR" sz="2000" dirty="0" smtClean="0"/>
              <a:t>Les </a:t>
            </a:r>
            <a:r>
              <a:rPr lang="fr-FR" sz="2000" dirty="0"/>
              <a:t>données collectées pour assurer un contrôle d’accès aux zones soumises à une restriction de circulation peuvent être conservées tant que la personne concernée bénéficie d’un droit d’accès</a:t>
            </a:r>
            <a:r>
              <a:rPr lang="fr-FR" sz="2000" dirty="0" smtClean="0"/>
              <a:t>.</a:t>
            </a:r>
          </a:p>
          <a:p>
            <a:pPr marL="325800" lvl="2" algn="just" fontAlgn="base" hangingPunct="0">
              <a:buClrTx/>
            </a:pPr>
            <a:r>
              <a:rPr lang="fr-FR" sz="1400" dirty="0" smtClean="0">
                <a:solidFill>
                  <a:schemeClr val="tx1"/>
                </a:solidFill>
              </a:rPr>
              <a:t>NB Seules les données d’identification peuvent être conservées. L’historique des déplacements des locataires / résidents / </a:t>
            </a:r>
            <a:r>
              <a:rPr lang="fr-FR" sz="1400" dirty="0" err="1" smtClean="0">
                <a:solidFill>
                  <a:schemeClr val="tx1"/>
                </a:solidFill>
              </a:rPr>
              <a:t>accédants</a:t>
            </a:r>
            <a:r>
              <a:rPr lang="fr-FR" sz="1400" dirty="0" smtClean="0">
                <a:solidFill>
                  <a:schemeClr val="tx1"/>
                </a:solidFill>
              </a:rPr>
              <a:t> est interdit.</a:t>
            </a:r>
          </a:p>
          <a:p>
            <a:pPr marL="51480" lvl="1" algn="just" fontAlgn="base" hangingPunct="0"/>
            <a:endParaRPr lang="fr-FR" sz="1200" dirty="0" smtClean="0"/>
          </a:p>
          <a:p>
            <a:pPr algn="just" fontAlgn="base" hangingPunct="0"/>
            <a:r>
              <a:rPr lang="fr-FR" sz="2000" dirty="0" smtClean="0"/>
              <a:t>Seul </a:t>
            </a:r>
            <a:r>
              <a:rPr lang="fr-FR" sz="2000" dirty="0"/>
              <a:t>l’historique des déplacements des intervenants extérieurs autorisés à accéder temporairement dans des zones soumises à une restriction de circulation peut être collecté. Cet historique ne peut être conservé au-delà de 72 heures. </a:t>
            </a:r>
          </a:p>
          <a:p>
            <a:endParaRPr lang="fr-FR" sz="2000" dirty="0"/>
          </a:p>
        </p:txBody>
      </p:sp>
    </p:spTree>
    <p:extLst>
      <p:ext uri="{BB962C8B-B14F-4D97-AF65-F5344CB8AC3E}">
        <p14:creationId xmlns:p14="http://schemas.microsoft.com/office/powerpoint/2010/main" val="427475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1600" b="1" dirty="0"/>
              <a:t>Demandes d’attribution, d’adaptabilité ou de mutation d’un logement à une personne rencontrant des difficultés sociales particulières ou élaboration et mise en œuvre d’un suivi social personnalisé</a:t>
            </a:r>
            <a:endParaRPr lang="fr-FR" sz="1600" dirty="0"/>
          </a:p>
          <a:p>
            <a:endParaRPr lang="fr-FR" dirty="0"/>
          </a:p>
        </p:txBody>
      </p:sp>
      <p:sp>
        <p:nvSpPr>
          <p:cNvPr id="3" name="Espace réservé du texte 2"/>
          <p:cNvSpPr>
            <a:spLocks noGrp="1"/>
          </p:cNvSpPr>
          <p:nvPr>
            <p:ph type="body" sz="quarter" idx="11"/>
          </p:nvPr>
        </p:nvSpPr>
        <p:spPr/>
        <p:txBody>
          <a:bodyPr/>
          <a:lstStyle/>
          <a:p>
            <a:pPr algn="just" fontAlgn="base" hangingPunct="0"/>
            <a:r>
              <a:rPr lang="fr-FR" sz="1600" dirty="0"/>
              <a:t>Les données à caractère personnel collectées et traitées dans le cadre des demandes d’attribution, d’adaptabilité ou de mutation d’un logement à une personne rencontrant des difficultés sociales particulières doivent être supprimées de la base active à compter de l’attribution du logement ou de son adaptation. </a:t>
            </a:r>
            <a:endParaRPr lang="fr-FR" sz="1600" dirty="0" smtClean="0"/>
          </a:p>
          <a:p>
            <a:pPr marL="325800" lvl="2" algn="just" fontAlgn="base" hangingPunct="0"/>
            <a:r>
              <a:rPr lang="fr-FR" sz="1200" dirty="0" smtClean="0">
                <a:solidFill>
                  <a:schemeClr val="tx1"/>
                </a:solidFill>
              </a:rPr>
              <a:t>Conformément à la règle établie par </a:t>
            </a:r>
            <a:r>
              <a:rPr lang="fr-FR" sz="1200" dirty="0">
                <a:solidFill>
                  <a:schemeClr val="tx1"/>
                </a:solidFill>
              </a:rPr>
              <a:t>la </a:t>
            </a:r>
            <a:r>
              <a:rPr lang="fr-FR" sz="1200" dirty="0" smtClean="0">
                <a:solidFill>
                  <a:schemeClr val="tx1"/>
                </a:solidFill>
              </a:rPr>
              <a:t>CNIL concernant la possibilité de « conserver </a:t>
            </a:r>
            <a:r>
              <a:rPr lang="fr-FR" sz="1200" dirty="0">
                <a:solidFill>
                  <a:schemeClr val="tx1"/>
                </a:solidFill>
              </a:rPr>
              <a:t>des données relatives à des demandes ou des attributions de logement pour la mise en place de contrôles interne quant aux respect des règles d’attribution, de justifications auprès des réservataires de l’utilisation des contingents ou la réalisation d’études concernant les demandes et attributions de logements </a:t>
            </a:r>
            <a:r>
              <a:rPr lang="fr-FR" sz="1200" dirty="0" smtClean="0">
                <a:solidFill>
                  <a:schemeClr val="tx1"/>
                </a:solidFill>
              </a:rPr>
              <a:t>sociaux</a:t>
            </a:r>
            <a:r>
              <a:rPr lang="fr-FR" sz="1200" dirty="0">
                <a:solidFill>
                  <a:schemeClr val="tx1"/>
                </a:solidFill>
              </a:rPr>
              <a:t> </a:t>
            </a:r>
            <a:r>
              <a:rPr lang="fr-FR" sz="1200" dirty="0" smtClean="0">
                <a:solidFill>
                  <a:schemeClr val="tx1"/>
                </a:solidFill>
              </a:rPr>
              <a:t>», on peut basculer en base archive intermédiaire pendant 5 ans toutes attributions réalisées dans ce cadre. Demeure la question des éléments recueillis à l’occasion d’une demande adaptation (dans ce cas, il n’ y a pas d’attribution de logement mais réalisation de travaux). Pour ces dossiers, les éléments recueillis doivent être </a:t>
            </a:r>
            <a:r>
              <a:rPr lang="fr-FR" sz="1200" dirty="0" smtClean="0">
                <a:solidFill>
                  <a:schemeClr val="tx1"/>
                </a:solidFill>
              </a:rPr>
              <a:t>supprimés </a:t>
            </a:r>
            <a:r>
              <a:rPr lang="fr-FR" sz="1200" dirty="0" smtClean="0">
                <a:solidFill>
                  <a:schemeClr val="tx1"/>
                </a:solidFill>
              </a:rPr>
              <a:t>de la base active, </a:t>
            </a:r>
            <a:r>
              <a:rPr lang="fr-FR" sz="1200" dirty="0" smtClean="0">
                <a:solidFill>
                  <a:schemeClr val="tx1"/>
                </a:solidFill>
              </a:rPr>
              <a:t>dès réalisation des travaux. </a:t>
            </a:r>
            <a:r>
              <a:rPr lang="fr-FR" sz="1200" dirty="0" smtClean="0">
                <a:solidFill>
                  <a:schemeClr val="tx1"/>
                </a:solidFill>
              </a:rPr>
              <a:t>Ceci n’empêche pas de </a:t>
            </a:r>
            <a:r>
              <a:rPr lang="fr-FR" sz="1200" dirty="0" smtClean="0">
                <a:solidFill>
                  <a:schemeClr val="tx1"/>
                </a:solidFill>
              </a:rPr>
              <a:t>basculer en base archive intermédiaire le dossier constitué par le ménage concerné afin de satisfaire à d’éventuels contrôles et de tracer dans le progiciel de gestion les </a:t>
            </a:r>
            <a:r>
              <a:rPr lang="fr-FR" sz="1200" dirty="0" smtClean="0">
                <a:solidFill>
                  <a:schemeClr val="tx1"/>
                </a:solidFill>
              </a:rPr>
              <a:t>travaux réalisés dans le </a:t>
            </a:r>
            <a:r>
              <a:rPr lang="fr-FR" sz="1200" dirty="0" smtClean="0">
                <a:solidFill>
                  <a:schemeClr val="tx1"/>
                </a:solidFill>
              </a:rPr>
              <a:t>logement.</a:t>
            </a:r>
            <a:endParaRPr lang="fr-FR" sz="1200" dirty="0">
              <a:solidFill>
                <a:schemeClr val="tx1"/>
              </a:solidFill>
            </a:endParaRPr>
          </a:p>
          <a:p>
            <a:pPr marL="325800" lvl="2" algn="just" fontAlgn="base" hangingPunct="0"/>
            <a:r>
              <a:rPr lang="fr-FR" sz="1200" dirty="0" smtClean="0">
                <a:solidFill>
                  <a:schemeClr val="tx1"/>
                </a:solidFill>
              </a:rPr>
              <a:t> </a:t>
            </a:r>
          </a:p>
          <a:p>
            <a:pPr algn="just" fontAlgn="base" hangingPunct="0"/>
            <a:r>
              <a:rPr lang="fr-FR" sz="1600" dirty="0" smtClean="0"/>
              <a:t>Les </a:t>
            </a:r>
            <a:r>
              <a:rPr lang="fr-FR" sz="1600" dirty="0"/>
              <a:t>données à caractère personnel collectées et traitées dans le cadre de l’élaboration et de la mise en œuvre d’un suivi social personnalisé doivent, quant à elles, être supprimées de la base active lorsque le responsable du traitement a connaissance de la fin de ce suivi.  Lorsque ce suivi est réalisé par un partenaire, l’organisme doit supprimer les informations dès qu’il a connaissance de la fin du </a:t>
            </a:r>
            <a:r>
              <a:rPr lang="fr-FR" sz="1600" dirty="0" smtClean="0"/>
              <a:t>suivi. Avec </a:t>
            </a:r>
            <a:r>
              <a:rPr lang="fr-FR" sz="1600" dirty="0"/>
              <a:t>l’accord de cette personne, afin de pouvoir s’appuyer sur l’historique des actions sociales précédentes en cas de reprise ultérieure d’un suivi social, les données peuvent être archivées pendant cinq ans</a:t>
            </a:r>
            <a:r>
              <a:rPr lang="fr-FR" sz="1600" dirty="0" smtClean="0"/>
              <a:t>. A défaut, le dossier est détruit.</a:t>
            </a:r>
            <a:endParaRPr lang="fr-FR" sz="1600" dirty="0"/>
          </a:p>
          <a:p>
            <a:pPr marL="0" indent="0">
              <a:buNone/>
            </a:pPr>
            <a:endParaRPr lang="fr-FR" dirty="0"/>
          </a:p>
        </p:txBody>
      </p:sp>
    </p:spTree>
    <p:extLst>
      <p:ext uri="{BB962C8B-B14F-4D97-AF65-F5344CB8AC3E}">
        <p14:creationId xmlns:p14="http://schemas.microsoft.com/office/powerpoint/2010/main" val="53435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b="1" dirty="0"/>
              <a:t>Gestion du précontentieux et du contentieux</a:t>
            </a:r>
            <a:endParaRPr lang="fr-FR" sz="2400" dirty="0"/>
          </a:p>
        </p:txBody>
      </p:sp>
      <p:sp>
        <p:nvSpPr>
          <p:cNvPr id="3" name="Espace réservé du texte 2"/>
          <p:cNvSpPr>
            <a:spLocks noGrp="1"/>
          </p:cNvSpPr>
          <p:nvPr>
            <p:ph type="body" sz="quarter" idx="11"/>
          </p:nvPr>
        </p:nvSpPr>
        <p:spPr/>
        <p:txBody>
          <a:bodyPr/>
          <a:lstStyle/>
          <a:p>
            <a:pPr algn="just" fontAlgn="base" hangingPunct="0"/>
            <a:r>
              <a:rPr lang="fr-FR" sz="1400" dirty="0"/>
              <a:t>Les données collectées et traitées dans le cadre de la gestion du précontentieux doivent être supprimées à compter du règlement du litige amiable, ou à défaut, de la prescription de l’action en justice correspondante</a:t>
            </a:r>
            <a:r>
              <a:rPr lang="fr-FR" sz="1400" dirty="0" smtClean="0"/>
              <a:t>.</a:t>
            </a:r>
          </a:p>
          <a:p>
            <a:pPr marL="0" indent="0" algn="just" fontAlgn="base" hangingPunct="0">
              <a:spcBef>
                <a:spcPts val="0"/>
              </a:spcBef>
              <a:buNone/>
            </a:pPr>
            <a:r>
              <a:rPr lang="fr-FR" sz="1400" b="1" dirty="0" smtClean="0"/>
              <a:t>Questions :</a:t>
            </a:r>
          </a:p>
          <a:p>
            <a:pPr marL="285750" indent="-285750" algn="just" fontAlgn="base" hangingPunct="0">
              <a:spcBef>
                <a:spcPts val="0"/>
              </a:spcBef>
              <a:buFontTx/>
              <a:buChar char="-"/>
            </a:pPr>
            <a:r>
              <a:rPr lang="fr-FR" sz="1400" b="1" dirty="0" smtClean="0"/>
              <a:t>En cas de comportements répétés (paiement irrégulier du loyer, troubles de voisinage récurrents), à partir de quand considère-t-on le litige amiable réglé ?</a:t>
            </a:r>
          </a:p>
          <a:p>
            <a:pPr marL="285750" indent="-285750" algn="just" fontAlgn="base" hangingPunct="0">
              <a:spcBef>
                <a:spcPts val="0"/>
              </a:spcBef>
              <a:buFontTx/>
              <a:buChar char="-"/>
            </a:pPr>
            <a:r>
              <a:rPr lang="fr-FR" sz="1400" b="1" dirty="0" smtClean="0"/>
              <a:t>Comment attester auprès du juge des actions menées par le bailleur au cours de la phase amiable ?</a:t>
            </a:r>
          </a:p>
          <a:p>
            <a:pPr marL="285750" indent="-285750" algn="just" fontAlgn="base" hangingPunct="0">
              <a:spcBef>
                <a:spcPts val="0"/>
              </a:spcBef>
              <a:buFontTx/>
              <a:buChar char="-"/>
            </a:pPr>
            <a:r>
              <a:rPr lang="fr-FR" sz="1400" b="1" dirty="0" smtClean="0"/>
              <a:t>En cas d’application trop stricte, ne risque-t-on pas d’encourager l’ouverture d’une procédure contentieuse dès le premier événement ?</a:t>
            </a:r>
          </a:p>
          <a:p>
            <a:pPr marL="285750" indent="-285750" algn="just" fontAlgn="base" hangingPunct="0">
              <a:spcBef>
                <a:spcPts val="0"/>
              </a:spcBef>
              <a:buFontTx/>
              <a:buChar char="-"/>
            </a:pPr>
            <a:r>
              <a:rPr lang="fr-FR" sz="1400" b="1" dirty="0" smtClean="0"/>
              <a:t>Est-il envisageable de réfléchir à une « durée probatoire », au terme de laquelle, sans nouvel incident, les informations seraient détruites ? (existe déjà dans certains départements pour la signature d’un nouveau bail après solde de la dette de loyer par le FSL)</a:t>
            </a:r>
            <a:endParaRPr lang="fr-FR" sz="1400" b="1" dirty="0"/>
          </a:p>
          <a:p>
            <a:pPr algn="just" fontAlgn="base" hangingPunct="0"/>
            <a:r>
              <a:rPr lang="fr-FR" sz="1400" dirty="0" smtClean="0"/>
              <a:t>Les </a:t>
            </a:r>
            <a:r>
              <a:rPr lang="fr-FR" sz="1400" dirty="0"/>
              <a:t>données collectées et traitées dans le cadre de la gestion du contentieux doivent être supprimées lorsqu’est prescrite l’action en exécution d’une décision de justice passée en force de chose jugée. </a:t>
            </a:r>
          </a:p>
          <a:p>
            <a:pPr algn="just" fontAlgn="base" hangingPunct="0"/>
            <a:r>
              <a:rPr lang="fr-FR" sz="1400" dirty="0" smtClean="0"/>
              <a:t>Les </a:t>
            </a:r>
            <a:r>
              <a:rPr lang="fr-FR" sz="1400" dirty="0"/>
              <a:t>condamnations définitivement prononcées peuvent être conservées par le responsable de traitement jusqu’au départ du résident concerné aux fins de traitement différencié en cas de faits répétés, ou de l’employé victime d’une agression, pour éviter tout contact entre ce dernier et la personne condamnée.  </a:t>
            </a:r>
          </a:p>
          <a:p>
            <a:pPr algn="just" fontAlgn="base" hangingPunct="0"/>
            <a:r>
              <a:rPr lang="fr-FR" sz="1400" dirty="0" smtClean="0"/>
              <a:t>Les </a:t>
            </a:r>
            <a:r>
              <a:rPr lang="fr-FR" sz="1400" dirty="0"/>
              <a:t>décisions de justice ayant une incidence sur le lieu de résidence  peuvent être conservées jusqu’au départ du résident ou locataire en bénéficiant.</a:t>
            </a:r>
          </a:p>
          <a:p>
            <a:endParaRPr lang="fr-FR" dirty="0"/>
          </a:p>
        </p:txBody>
      </p:sp>
    </p:spTree>
    <p:extLst>
      <p:ext uri="{BB962C8B-B14F-4D97-AF65-F5344CB8AC3E}">
        <p14:creationId xmlns:p14="http://schemas.microsoft.com/office/powerpoint/2010/main" val="310656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b="1" dirty="0"/>
              <a:t>Vidéosurveillance</a:t>
            </a:r>
            <a:endParaRPr lang="fr-FR" sz="2400" dirty="0"/>
          </a:p>
        </p:txBody>
      </p:sp>
      <p:sp>
        <p:nvSpPr>
          <p:cNvPr id="3" name="Espace réservé du texte 2"/>
          <p:cNvSpPr>
            <a:spLocks noGrp="1"/>
          </p:cNvSpPr>
          <p:nvPr>
            <p:ph type="body" sz="quarter" idx="11"/>
          </p:nvPr>
        </p:nvSpPr>
        <p:spPr/>
        <p:txBody>
          <a:bodyPr/>
          <a:lstStyle/>
          <a:p>
            <a:pPr algn="just" fontAlgn="base" hangingPunct="0"/>
            <a:r>
              <a:rPr lang="fr-FR" sz="2000" dirty="0"/>
              <a:t>Les images ne mettant pas en lumière un incident ne doivent pas être conservées plus d’un mois à compter de leur enregistrement. </a:t>
            </a:r>
          </a:p>
          <a:p>
            <a:pPr algn="just"/>
            <a:r>
              <a:rPr lang="fr-FR" sz="2000" dirty="0" smtClean="0"/>
              <a:t>Si </a:t>
            </a:r>
            <a:r>
              <a:rPr lang="fr-FR" sz="2000" dirty="0"/>
              <a:t>une procédure judiciaire est engagée et nécessite la production d’un enregistrement issu du dispositif de vidéosurveillance, les images nécessaires à la constatation des faits doivent être extraites de la base de données, après consignation dans un registre, pour être ajoutées au dossier en qualité de pièce de procédure. Dans ce cadre, les images extraites peuvent être conservées le temps nécessaire au règlement du litige.</a:t>
            </a:r>
          </a:p>
        </p:txBody>
      </p:sp>
    </p:spTree>
    <p:extLst>
      <p:ext uri="{BB962C8B-B14F-4D97-AF65-F5344CB8AC3E}">
        <p14:creationId xmlns:p14="http://schemas.microsoft.com/office/powerpoint/2010/main" val="191159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2400" b="1" dirty="0"/>
              <a:t>Données de journalisation</a:t>
            </a:r>
            <a:endParaRPr lang="fr-FR" sz="2400" dirty="0"/>
          </a:p>
        </p:txBody>
      </p:sp>
      <p:sp>
        <p:nvSpPr>
          <p:cNvPr id="3" name="Espace réservé du texte 2"/>
          <p:cNvSpPr>
            <a:spLocks noGrp="1"/>
          </p:cNvSpPr>
          <p:nvPr>
            <p:ph type="body" sz="quarter" idx="11"/>
          </p:nvPr>
        </p:nvSpPr>
        <p:spPr/>
        <p:txBody>
          <a:bodyPr/>
          <a:lstStyle/>
          <a:p>
            <a:r>
              <a:rPr lang="fr-FR" dirty="0"/>
              <a:t>S</a:t>
            </a:r>
            <a:r>
              <a:rPr lang="fr-FR" dirty="0" smtClean="0"/>
              <a:t>ystème </a:t>
            </a:r>
            <a:r>
              <a:rPr lang="fr-FR" dirty="0"/>
              <a:t>de </a:t>
            </a:r>
            <a:r>
              <a:rPr lang="fr-FR" dirty="0" smtClean="0"/>
              <a:t>journalisation = enregistrement dans des </a:t>
            </a:r>
            <a:r>
              <a:rPr lang="fr-FR" dirty="0"/>
              <a:t>«</a:t>
            </a:r>
            <a:r>
              <a:rPr lang="fr-FR" dirty="0" smtClean="0"/>
              <a:t>fichiers </a:t>
            </a:r>
            <a:r>
              <a:rPr lang="fr-FR" dirty="0"/>
              <a:t>de logs</a:t>
            </a:r>
            <a:r>
              <a:rPr lang="fr-FR" dirty="0" smtClean="0"/>
              <a:t>» </a:t>
            </a:r>
            <a:r>
              <a:rPr lang="fr-FR" dirty="0"/>
              <a:t>des activités des </a:t>
            </a:r>
            <a:r>
              <a:rPr lang="fr-FR" dirty="0" smtClean="0"/>
              <a:t>utilisateurs (traçage des accès avec n° identifiant, date et heure de connexion et déconnexion), </a:t>
            </a:r>
            <a:r>
              <a:rPr lang="fr-FR" dirty="0"/>
              <a:t>des anomalies et des </a:t>
            </a:r>
            <a:r>
              <a:rPr lang="fr-FR" dirty="0" smtClean="0"/>
              <a:t>événements </a:t>
            </a:r>
            <a:r>
              <a:rPr lang="fr-FR" dirty="0"/>
              <a:t>liés à la </a:t>
            </a:r>
            <a:r>
              <a:rPr lang="fr-FR" dirty="0" smtClean="0"/>
              <a:t>sécurité.</a:t>
            </a:r>
          </a:p>
          <a:p>
            <a:r>
              <a:rPr lang="fr-FR" dirty="0" smtClean="0"/>
              <a:t>Ces </a:t>
            </a:r>
            <a:r>
              <a:rPr lang="fr-FR" dirty="0"/>
              <a:t>journaux doivent </a:t>
            </a:r>
            <a:r>
              <a:rPr lang="fr-FR" dirty="0" smtClean="0"/>
              <a:t>conserver </a:t>
            </a:r>
            <a:r>
              <a:rPr lang="fr-FR" dirty="0"/>
              <a:t>les évènements </a:t>
            </a:r>
            <a:r>
              <a:rPr lang="fr-FR" dirty="0" smtClean="0"/>
              <a:t>sur une période </a:t>
            </a:r>
            <a:r>
              <a:rPr lang="fr-FR" dirty="0"/>
              <a:t>glissante ne pouvant excéder six </a:t>
            </a:r>
            <a:r>
              <a:rPr lang="fr-FR" dirty="0" smtClean="0"/>
              <a:t>mois. </a:t>
            </a:r>
          </a:p>
          <a:p>
            <a:r>
              <a:rPr lang="fr-FR" dirty="0" smtClean="0"/>
              <a:t>Rappel : pour les données les plus sensibles (appréciation des difficultés sociales et gestion du précontentieux et du contentieux), les AU 34 et 35 impose la traçabilité de toute consultation, modification et suppression de données.</a:t>
            </a:r>
          </a:p>
        </p:txBody>
      </p:sp>
    </p:spTree>
    <p:extLst>
      <p:ext uri="{BB962C8B-B14F-4D97-AF65-F5344CB8AC3E}">
        <p14:creationId xmlns:p14="http://schemas.microsoft.com/office/powerpoint/2010/main" val="417867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400" dirty="0" smtClean="0"/>
              <a:t>Les archives départementales</a:t>
            </a:r>
            <a:endParaRPr lang="fr-FR" sz="4400" dirty="0"/>
          </a:p>
        </p:txBody>
      </p:sp>
    </p:spTree>
    <p:extLst>
      <p:ext uri="{BB962C8B-B14F-4D97-AF65-F5344CB8AC3E}">
        <p14:creationId xmlns:p14="http://schemas.microsoft.com/office/powerpoint/2010/main" val="133406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Archives départementales</a:t>
            </a:r>
            <a:endParaRPr lang="fr-FR" dirty="0"/>
          </a:p>
        </p:txBody>
      </p:sp>
      <p:sp>
        <p:nvSpPr>
          <p:cNvPr id="3" name="Espace réservé du texte 2"/>
          <p:cNvSpPr>
            <a:spLocks noGrp="1"/>
          </p:cNvSpPr>
          <p:nvPr>
            <p:ph type="body" sz="quarter" idx="11"/>
          </p:nvPr>
        </p:nvSpPr>
        <p:spPr/>
        <p:txBody>
          <a:bodyPr/>
          <a:lstStyle/>
          <a:p>
            <a:pPr algn="just"/>
            <a:r>
              <a:rPr lang="fr-FR" sz="1600" dirty="0" smtClean="0"/>
              <a:t>Conformément à l’article </a:t>
            </a:r>
            <a:r>
              <a:rPr lang="fr-FR" sz="1600" dirty="0"/>
              <a:t>L211-4 </a:t>
            </a:r>
            <a:r>
              <a:rPr lang="fr-FR" sz="1600" dirty="0" smtClean="0"/>
              <a:t>du code du patrimoine, les </a:t>
            </a:r>
            <a:r>
              <a:rPr lang="fr-FR" sz="1600" dirty="0"/>
              <a:t>archives publiques sont </a:t>
            </a:r>
            <a:r>
              <a:rPr lang="fr-FR" sz="1600" dirty="0" smtClean="0"/>
              <a:t>notamment composées : </a:t>
            </a:r>
            <a:endParaRPr lang="fr-FR" sz="1600" dirty="0"/>
          </a:p>
          <a:p>
            <a:pPr marL="0" indent="0" algn="just">
              <a:buNone/>
            </a:pPr>
            <a:r>
              <a:rPr lang="fr-FR" sz="1600" dirty="0" smtClean="0"/>
              <a:t>« des </a:t>
            </a:r>
            <a:r>
              <a:rPr lang="fr-FR" sz="1600" dirty="0"/>
              <a:t>documents qui procèdent de l'activité, dans le cadre de leur mission de service public, de l'Etat, des collectivités territoriales, des établissements publics et </a:t>
            </a:r>
            <a:r>
              <a:rPr lang="fr-FR" sz="1600" b="1" dirty="0"/>
              <a:t>des autres personnes morales de droit public ou des personnes de droit privé chargées d'une telle mission</a:t>
            </a:r>
            <a:r>
              <a:rPr lang="fr-FR" sz="1600" dirty="0" smtClean="0"/>
              <a:t>. » </a:t>
            </a:r>
          </a:p>
          <a:p>
            <a:pPr marL="0" indent="0" algn="just">
              <a:buNone/>
            </a:pPr>
            <a:r>
              <a:rPr lang="fr-FR" sz="1600" dirty="0"/>
              <a:t>Sont concernés </a:t>
            </a:r>
            <a:r>
              <a:rPr lang="fr-FR" sz="1600" dirty="0" smtClean="0"/>
              <a:t>les </a:t>
            </a:r>
            <a:r>
              <a:rPr lang="fr-FR" sz="1600" dirty="0"/>
              <a:t>documents dont la durée d’utilité administrative </a:t>
            </a:r>
            <a:r>
              <a:rPr lang="fr-FR" sz="1600" dirty="0" smtClean="0"/>
              <a:t>(durée légale ou pratique pendant laquelle un document est susceptible d’être utilisé par le service producteur ou son successeur, au terme de laquelle est appliquée la décision concernant son traitement final. Le document ne peut être détruit pendant cette période qui constitue sa durée minimale de conservation) est </a:t>
            </a:r>
            <a:r>
              <a:rPr lang="fr-FR" sz="1600" dirty="0"/>
              <a:t>expirée, et qui présentent un intérêt pour l’histoire. Le choix des dossiers incombe au service versant, sous le contrôle et avec l’aide des Archives départementales</a:t>
            </a:r>
            <a:r>
              <a:rPr lang="fr-FR" sz="1600" dirty="0" smtClean="0"/>
              <a:t>.</a:t>
            </a:r>
          </a:p>
          <a:p>
            <a:pPr marL="0" indent="0" algn="just">
              <a:buNone/>
            </a:pPr>
            <a:r>
              <a:rPr lang="fr-FR" sz="1600" b="1" dirty="0" smtClean="0"/>
              <a:t>Au regard du peu de sollicitations, le chantier qui </a:t>
            </a:r>
            <a:r>
              <a:rPr lang="fr-FR" sz="1600" b="1" dirty="0"/>
              <a:t>c</a:t>
            </a:r>
            <a:r>
              <a:rPr lang="fr-FR" sz="1600" b="1" dirty="0" smtClean="0"/>
              <a:t>onsisterait à arrêter des règles communes, apparait moins prioritaire au membres du groupe de travail. Le choix des dossiers incombant au service versant, ne faut-il pas préconiser l’envoi aux archives départementales de documents relatifs à la vie de l’organisme, à l’histoire de son patrimoine, en limitant au maximum le déversement de données à caractère personnel, ne serait-ce que pour des raisons de confidentialité ?</a:t>
            </a:r>
            <a:endParaRPr lang="fr-FR" sz="2000" dirty="0"/>
          </a:p>
          <a:p>
            <a:pPr marL="0" indent="0">
              <a:buNone/>
            </a:pPr>
            <a:endParaRPr lang="fr-FR" sz="2000" dirty="0"/>
          </a:p>
        </p:txBody>
      </p:sp>
    </p:spTree>
    <p:extLst>
      <p:ext uri="{BB962C8B-B14F-4D97-AF65-F5344CB8AC3E}">
        <p14:creationId xmlns:p14="http://schemas.microsoft.com/office/powerpoint/2010/main" val="367325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4800" dirty="0" smtClean="0"/>
              <a:t>Les grands principes</a:t>
            </a:r>
            <a:endParaRPr lang="fr-FR" sz="4800" dirty="0"/>
          </a:p>
        </p:txBody>
      </p:sp>
    </p:spTree>
    <p:extLst>
      <p:ext uri="{BB962C8B-B14F-4D97-AF65-F5344CB8AC3E}">
        <p14:creationId xmlns:p14="http://schemas.microsoft.com/office/powerpoint/2010/main" val="148580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grands principes</a:t>
            </a:r>
            <a:endParaRPr lang="fr-FR" dirty="0"/>
          </a:p>
          <a:p>
            <a:endParaRPr lang="fr-FR" dirty="0"/>
          </a:p>
        </p:txBody>
      </p:sp>
      <p:sp>
        <p:nvSpPr>
          <p:cNvPr id="3" name="Espace réservé du texte 2"/>
          <p:cNvSpPr>
            <a:spLocks noGrp="1"/>
          </p:cNvSpPr>
          <p:nvPr>
            <p:ph type="body" sz="quarter" idx="11"/>
          </p:nvPr>
        </p:nvSpPr>
        <p:spPr>
          <a:xfrm>
            <a:off x="0" y="1763816"/>
            <a:ext cx="8802688" cy="3870430"/>
          </a:xfrm>
        </p:spPr>
        <p:txBody>
          <a:bodyPr/>
          <a:lstStyle/>
          <a:p>
            <a:pPr marL="342900" indent="-342900">
              <a:buSzPct val="130000"/>
            </a:pPr>
            <a:r>
              <a:rPr lang="fr-FR" dirty="0" smtClean="0"/>
              <a:t>La durée de conservation est le temps nécessaire qui sépare le moment de la collecte (ou de la génération) d’une donnée de son effacement complet du traitement.</a:t>
            </a:r>
            <a:endParaRPr lang="fr-FR" dirty="0"/>
          </a:p>
          <a:p>
            <a:pPr marL="342900" indent="-342900" algn="just">
              <a:buSzPct val="130000"/>
            </a:pPr>
            <a:r>
              <a:rPr lang="fr-FR" dirty="0" smtClean="0"/>
              <a:t>Conformément à l’article 6 de la loi informatique et libertés, chaque donnée à caractère personnel peut être conservée « pendant une durée qui n’excède pas la durée nécessaire aux finalités pour lesquelles elles sont collectées et traitées ».</a:t>
            </a:r>
          </a:p>
          <a:p>
            <a:pPr marL="342900" indent="-342900" algn="just">
              <a:buSzPct val="130000"/>
            </a:pPr>
            <a:r>
              <a:rPr lang="fr-FR" dirty="0" smtClean="0"/>
              <a:t>Les durées de conservations varient en fonction des catégories de données.</a:t>
            </a:r>
            <a:endParaRPr lang="fr-FR" dirty="0"/>
          </a:p>
          <a:p>
            <a:pPr>
              <a:buSzPct val="130000"/>
            </a:pPr>
            <a:endParaRPr lang="fr-FR" dirty="0"/>
          </a:p>
          <a:p>
            <a:pPr marL="0" indent="0">
              <a:buNone/>
            </a:pPr>
            <a:endParaRPr lang="fr-FR" dirty="0"/>
          </a:p>
        </p:txBody>
      </p:sp>
    </p:spTree>
    <p:extLst>
      <p:ext uri="{BB962C8B-B14F-4D97-AF65-F5344CB8AC3E}">
        <p14:creationId xmlns:p14="http://schemas.microsoft.com/office/powerpoint/2010/main" val="413711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Les grands principes</a:t>
            </a:r>
            <a:endParaRPr lang="fr-FR" dirty="0"/>
          </a:p>
        </p:txBody>
      </p:sp>
      <p:sp>
        <p:nvSpPr>
          <p:cNvPr id="3" name="Espace réservé du texte 2"/>
          <p:cNvSpPr>
            <a:spLocks noGrp="1"/>
          </p:cNvSpPr>
          <p:nvPr>
            <p:ph type="body" sz="quarter" idx="11"/>
          </p:nvPr>
        </p:nvSpPr>
        <p:spPr/>
        <p:txBody>
          <a:bodyPr/>
          <a:lstStyle/>
          <a:p>
            <a:pPr marL="0" indent="0" algn="just">
              <a:buNone/>
            </a:pPr>
            <a:r>
              <a:rPr lang="fr-FR" sz="2000" dirty="0" smtClean="0"/>
              <a:t>Dans sa recommandation n°2005-213, la CNIL distingue trois catégories d’archives :</a:t>
            </a:r>
          </a:p>
          <a:p>
            <a:pPr algn="just"/>
            <a:r>
              <a:rPr lang="fr-FR" sz="2000" dirty="0" smtClean="0"/>
              <a:t>Les archives courantes : toutes données d’utilisation courante par les services concernés. Elles sont conservées pendant le temps nécessaire à l’atteinte de la finalité déclarée.</a:t>
            </a:r>
          </a:p>
          <a:p>
            <a:pPr algn="just"/>
            <a:r>
              <a:rPr lang="fr-FR" sz="2000" dirty="0" smtClean="0"/>
              <a:t>Les archives intermédiaires : toutes données qui représentent encore pour les services concernés un intérêt administratif comme par exemple en cas de contentieux, d’enquête ou de contrôle. Leur durée de conservation est donc fonction des délais de prescription, de la périodicité des enquêtes et des pratiques usuelles en matière de contrôle administratif.</a:t>
            </a:r>
          </a:p>
          <a:p>
            <a:pPr algn="just"/>
            <a:r>
              <a:rPr lang="fr-FR" sz="2000" dirty="0" smtClean="0"/>
              <a:t>Les archives définitives : toutes données présentant un intérêt historique, scientifique ou statistique justifiant qu’elle ne fassent l’objet d’aucune destruction.</a:t>
            </a:r>
            <a:endParaRPr lang="fr-FR" sz="2000" dirty="0"/>
          </a:p>
        </p:txBody>
      </p:sp>
    </p:spTree>
    <p:extLst>
      <p:ext uri="{BB962C8B-B14F-4D97-AF65-F5344CB8AC3E}">
        <p14:creationId xmlns:p14="http://schemas.microsoft.com/office/powerpoint/2010/main" val="320240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4400" dirty="0" smtClean="0"/>
              <a:t>Les durées de conservation dans le cadre du pack de conformité « logement social »</a:t>
            </a:r>
            <a:endParaRPr lang="fr-FR" sz="4400" dirty="0"/>
          </a:p>
        </p:txBody>
      </p:sp>
    </p:spTree>
    <p:extLst>
      <p:ext uri="{BB962C8B-B14F-4D97-AF65-F5344CB8AC3E}">
        <p14:creationId xmlns:p14="http://schemas.microsoft.com/office/powerpoint/2010/main" val="331484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2000" b="1" dirty="0"/>
              <a:t>Gestion des demandes locatives et d’accession à la propriété et gestion du patrimoine </a:t>
            </a:r>
            <a:r>
              <a:rPr lang="fr-FR" sz="2000" b="1" dirty="0" smtClean="0"/>
              <a:t>immobilier</a:t>
            </a:r>
          </a:p>
          <a:p>
            <a:pPr algn="just"/>
            <a:r>
              <a:rPr lang="fr-FR" sz="1800" dirty="0"/>
              <a:t>S’agissant des données relatives aux demandes locatives :</a:t>
            </a:r>
          </a:p>
          <a:p>
            <a:pPr algn="just"/>
            <a:endParaRPr lang="fr-FR" sz="2000" b="1" dirty="0" smtClean="0"/>
          </a:p>
          <a:p>
            <a:pPr algn="just"/>
            <a:endParaRPr lang="fr-FR" sz="2000" dirty="0"/>
          </a:p>
        </p:txBody>
      </p:sp>
      <p:sp>
        <p:nvSpPr>
          <p:cNvPr id="3" name="Espace réservé du texte 2"/>
          <p:cNvSpPr>
            <a:spLocks noGrp="1"/>
          </p:cNvSpPr>
          <p:nvPr>
            <p:ph type="body" sz="quarter" idx="11"/>
          </p:nvPr>
        </p:nvSpPr>
        <p:spPr>
          <a:xfrm>
            <a:off x="0" y="1583795"/>
            <a:ext cx="8802688" cy="4950550"/>
          </a:xfrm>
        </p:spPr>
        <p:txBody>
          <a:bodyPr/>
          <a:lstStyle/>
          <a:p>
            <a:pPr fontAlgn="base" hangingPunct="0"/>
            <a:r>
              <a:rPr lang="fr-FR" sz="1600" dirty="0" smtClean="0"/>
              <a:t>Que dit la CNIL ?</a:t>
            </a:r>
          </a:p>
          <a:p>
            <a:pPr marL="857250" lvl="2" indent="-171450" algn="just" fontAlgn="base" hangingPunct="0">
              <a:buClrTx/>
              <a:buFont typeface="Arial" panose="020B0604020202020204" pitchFamily="34" charset="0"/>
              <a:buChar char="•"/>
            </a:pPr>
            <a:r>
              <a:rPr lang="fr-FR" sz="1200" dirty="0">
                <a:solidFill>
                  <a:schemeClr val="tx1"/>
                </a:solidFill>
              </a:rPr>
              <a:t>S</a:t>
            </a:r>
            <a:r>
              <a:rPr lang="fr-FR" sz="1200" dirty="0" smtClean="0">
                <a:solidFill>
                  <a:schemeClr val="tx1"/>
                </a:solidFill>
              </a:rPr>
              <a:t>uppression </a:t>
            </a:r>
            <a:r>
              <a:rPr lang="fr-FR" sz="1200" dirty="0">
                <a:solidFill>
                  <a:schemeClr val="tx1"/>
                </a:solidFill>
              </a:rPr>
              <a:t>de la base active à compter de la radiation de la demande du système d’enregistrement ou en cas d’attribution d’un logement. </a:t>
            </a:r>
            <a:r>
              <a:rPr lang="fr-FR" sz="1200" dirty="0" smtClean="0">
                <a:solidFill>
                  <a:schemeClr val="tx1"/>
                </a:solidFill>
              </a:rPr>
              <a:t>Les </a:t>
            </a:r>
            <a:r>
              <a:rPr lang="fr-FR" sz="1200" dirty="0">
                <a:solidFill>
                  <a:schemeClr val="tx1"/>
                </a:solidFill>
              </a:rPr>
              <a:t>données doivent également être effacées lorsqu’un demandeur en fait la demande avant une radiation ou une </a:t>
            </a:r>
            <a:r>
              <a:rPr lang="fr-FR" sz="1200" dirty="0" smtClean="0">
                <a:solidFill>
                  <a:schemeClr val="tx1"/>
                </a:solidFill>
              </a:rPr>
              <a:t>attribution.</a:t>
            </a:r>
          </a:p>
          <a:p>
            <a:pPr marL="857250" lvl="2" indent="-171450" algn="just" fontAlgn="base" hangingPunct="0">
              <a:buClrTx/>
              <a:buFont typeface="Arial" panose="020B0604020202020204" pitchFamily="34" charset="0"/>
              <a:buChar char="•"/>
            </a:pPr>
            <a:r>
              <a:rPr lang="fr-FR" sz="1200" dirty="0" smtClean="0">
                <a:solidFill>
                  <a:schemeClr val="tx1"/>
                </a:solidFill>
              </a:rPr>
              <a:t>Conservation des données en base archive intermédiaire pendant 18 mois (à noter que ne basculent en archives intermédiaire que les demandes radiées, les demandes « actives » demeurent dans la base active).</a:t>
            </a:r>
          </a:p>
          <a:p>
            <a:pPr lvl="1" algn="just" fontAlgn="base" hangingPunct="0">
              <a:buClrTx/>
            </a:pPr>
            <a:r>
              <a:rPr lang="fr-FR" sz="1200" dirty="0" smtClean="0">
                <a:solidFill>
                  <a:schemeClr val="tx1"/>
                </a:solidFill>
              </a:rPr>
              <a:t>La CNIL admet dans son guide la possibilité de « conserver des données relatives à des demandes ou des attributions de logement pour la mise en place de contrôles interne quant aux respect des règles d’attribution, de justifications auprès des réservataires de l’utilisation des contingents ou la réalisation d’études concernant les demandes et attributions de logements sociaux. »</a:t>
            </a:r>
          </a:p>
          <a:p>
            <a:pPr algn="just" fontAlgn="base" hangingPunct="0">
              <a:spcBef>
                <a:spcPts val="1200"/>
              </a:spcBef>
              <a:buClrTx/>
            </a:pPr>
            <a:r>
              <a:rPr lang="fr-FR" sz="1600" dirty="0" smtClean="0">
                <a:solidFill>
                  <a:schemeClr val="tx1"/>
                </a:solidFill>
              </a:rPr>
              <a:t>Sur ce fondement, ne pourrait-on pas  admettre le principe d’une conservation de 5 ans des demandes de logement radiées en base archive, afin de satisfaire aux contrôle MIILOS et aux besoins d’enquêtes ? </a:t>
            </a:r>
          </a:p>
          <a:p>
            <a:pPr algn="just" fontAlgn="base" hangingPunct="0">
              <a:spcBef>
                <a:spcPts val="1200"/>
              </a:spcBef>
              <a:buClrTx/>
            </a:pPr>
            <a:r>
              <a:rPr lang="fr-FR" sz="1600" dirty="0" smtClean="0"/>
              <a:t>Quels sont les éléments utiles à la gestion, </a:t>
            </a:r>
            <a:r>
              <a:rPr lang="fr-FR" sz="1600" dirty="0" smtClean="0"/>
              <a:t>à distinguer de </a:t>
            </a:r>
            <a:r>
              <a:rPr lang="fr-FR" sz="1600" dirty="0" smtClean="0"/>
              <a:t>ceux qu’ils convient de supprimer ?</a:t>
            </a:r>
          </a:p>
          <a:p>
            <a:pPr algn="just" fontAlgn="base" hangingPunct="0">
              <a:spcBef>
                <a:spcPts val="1200"/>
              </a:spcBef>
              <a:buClrTx/>
            </a:pPr>
            <a:r>
              <a:rPr lang="fr-FR" sz="1600" dirty="0" smtClean="0">
                <a:solidFill>
                  <a:schemeClr val="tx1"/>
                </a:solidFill>
              </a:rPr>
              <a:t>Comment éviter les ressaisies et </a:t>
            </a:r>
            <a:r>
              <a:rPr lang="fr-FR" sz="1600" dirty="0" smtClean="0">
                <a:solidFill>
                  <a:schemeClr val="tx1"/>
                </a:solidFill>
              </a:rPr>
              <a:t>optimiser </a:t>
            </a:r>
            <a:r>
              <a:rPr lang="fr-FR" sz="1600" dirty="0" smtClean="0">
                <a:solidFill>
                  <a:schemeClr val="tx1"/>
                </a:solidFill>
              </a:rPr>
              <a:t>le travail des équipes ?</a:t>
            </a:r>
          </a:p>
        </p:txBody>
      </p:sp>
    </p:spTree>
    <p:extLst>
      <p:ext uri="{BB962C8B-B14F-4D97-AF65-F5344CB8AC3E}">
        <p14:creationId xmlns:p14="http://schemas.microsoft.com/office/powerpoint/2010/main" val="75876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2000" b="1" dirty="0"/>
              <a:t>Gestion des demandes locatives et d’accession à la propriété et gestion du patrimoine </a:t>
            </a:r>
            <a:r>
              <a:rPr lang="fr-FR" sz="2000" b="1" dirty="0" smtClean="0"/>
              <a:t>immobilier</a:t>
            </a:r>
          </a:p>
          <a:p>
            <a:pPr algn="just"/>
            <a:r>
              <a:rPr lang="fr-FR" sz="1800" dirty="0"/>
              <a:t>S’agissant des données relatives aux demandes locatives :</a:t>
            </a:r>
          </a:p>
          <a:p>
            <a:pPr algn="just"/>
            <a:endParaRPr lang="fr-FR" sz="2000" b="1" dirty="0" smtClean="0"/>
          </a:p>
          <a:p>
            <a:pPr algn="just"/>
            <a:endParaRPr lang="fr-FR" sz="2000" dirty="0"/>
          </a:p>
        </p:txBody>
      </p:sp>
      <p:sp>
        <p:nvSpPr>
          <p:cNvPr id="3" name="Espace réservé du texte 2"/>
          <p:cNvSpPr>
            <a:spLocks noGrp="1"/>
          </p:cNvSpPr>
          <p:nvPr>
            <p:ph type="body" sz="quarter" idx="11"/>
          </p:nvPr>
        </p:nvSpPr>
        <p:spPr>
          <a:xfrm>
            <a:off x="0" y="1583795"/>
            <a:ext cx="8802688" cy="4950550"/>
          </a:xfrm>
        </p:spPr>
        <p:txBody>
          <a:bodyPr/>
          <a:lstStyle/>
          <a:p>
            <a:pPr marL="342900" lvl="0" indent="-342900">
              <a:spcBef>
                <a:spcPct val="20000"/>
              </a:spcBef>
              <a:buClrTx/>
              <a:buSzTx/>
              <a:buFont typeface="Arial" panose="020B0604020202020204" pitchFamily="34" charset="0"/>
              <a:buChar char="•"/>
            </a:pPr>
            <a:r>
              <a:rPr lang="fr-FR" sz="1600" dirty="0">
                <a:solidFill>
                  <a:prstClr val="black"/>
                </a:solidFill>
                <a:latin typeface="+mn-lt"/>
              </a:rPr>
              <a:t>Deux enjeux :</a:t>
            </a:r>
          </a:p>
          <a:p>
            <a:pPr marL="742950" lvl="1" indent="-285750">
              <a:buClrTx/>
              <a:buFont typeface="Arial" panose="020B0604020202020204" pitchFamily="34" charset="0"/>
              <a:buChar char="–"/>
            </a:pPr>
            <a:r>
              <a:rPr lang="fr-FR" sz="1200" dirty="0">
                <a:solidFill>
                  <a:prstClr val="black"/>
                </a:solidFill>
                <a:latin typeface="+mn-lt"/>
              </a:rPr>
              <a:t>respecter le principe de conservation limitée, édicté par la CNIL, concernant les demandes de logement (</a:t>
            </a:r>
            <a:r>
              <a:rPr lang="fr-FR" sz="1200" dirty="0" err="1">
                <a:solidFill>
                  <a:prstClr val="black"/>
                </a:solidFill>
                <a:latin typeface="+mn-lt"/>
              </a:rPr>
              <a:t>cf</a:t>
            </a:r>
            <a:r>
              <a:rPr lang="fr-FR" sz="1200" dirty="0">
                <a:solidFill>
                  <a:prstClr val="black"/>
                </a:solidFill>
                <a:latin typeface="+mn-lt"/>
              </a:rPr>
              <a:t> fiche n°3 du pack de conformité)</a:t>
            </a:r>
          </a:p>
          <a:p>
            <a:pPr marL="742950" lvl="1" indent="-285750">
              <a:buClrTx/>
              <a:buFont typeface="Arial" panose="020B0604020202020204" pitchFamily="34" charset="0"/>
              <a:buChar char="–"/>
            </a:pPr>
            <a:r>
              <a:rPr lang="fr-FR" sz="1200" dirty="0">
                <a:solidFill>
                  <a:prstClr val="black"/>
                </a:solidFill>
                <a:latin typeface="+mn-lt"/>
              </a:rPr>
              <a:t>répondre aux obligations légales dans le cadre des contrôles ANCOLS</a:t>
            </a:r>
          </a:p>
          <a:p>
            <a:pPr marL="342900" lvl="0" indent="-342900">
              <a:spcBef>
                <a:spcPts val="1200"/>
              </a:spcBef>
              <a:buClrTx/>
              <a:buSzTx/>
              <a:buFont typeface="Arial" panose="020B0604020202020204" pitchFamily="34" charset="0"/>
              <a:buChar char="•"/>
            </a:pPr>
            <a:r>
              <a:rPr lang="fr-FR" sz="1600" dirty="0">
                <a:solidFill>
                  <a:prstClr val="black"/>
                </a:solidFill>
                <a:latin typeface="+mn-lt"/>
              </a:rPr>
              <a:t>Il est proposé de distinguer :</a:t>
            </a:r>
          </a:p>
          <a:p>
            <a:pPr marL="742950" lvl="1" indent="-285750">
              <a:buClrTx/>
              <a:buFont typeface="Arial" panose="020B0604020202020204" pitchFamily="34" charset="0"/>
              <a:buChar char="–"/>
            </a:pPr>
            <a:r>
              <a:rPr lang="fr-FR" dirty="0">
                <a:solidFill>
                  <a:prstClr val="black"/>
                </a:solidFill>
                <a:latin typeface="+mn-lt"/>
              </a:rPr>
              <a:t>Le dossier « demandeur » :</a:t>
            </a:r>
          </a:p>
          <a:p>
            <a:pPr marL="1143000" lvl="2" indent="-228600">
              <a:buClrTx/>
              <a:buFont typeface="Arial" panose="020B0604020202020204" pitchFamily="34" charset="0"/>
              <a:buChar char="•"/>
            </a:pPr>
            <a:r>
              <a:rPr lang="fr-FR" sz="1200" dirty="0">
                <a:solidFill>
                  <a:prstClr val="black"/>
                </a:solidFill>
              </a:rPr>
              <a:t>CERFA + justificatifs saisis par le demandeur lui-même ou par un guichet </a:t>
            </a:r>
            <a:r>
              <a:rPr lang="fr-FR" sz="1200" dirty="0" smtClean="0">
                <a:solidFill>
                  <a:prstClr val="black"/>
                </a:solidFill>
              </a:rPr>
              <a:t>d’enregistrement (dossier unique)</a:t>
            </a:r>
            <a:endParaRPr lang="fr-FR" sz="1200" dirty="0">
              <a:solidFill>
                <a:prstClr val="black"/>
              </a:solidFill>
            </a:endParaRPr>
          </a:p>
          <a:p>
            <a:pPr marL="1143000" lvl="2" indent="-228600">
              <a:buClrTx/>
              <a:buFont typeface="Arial" panose="020B0604020202020204" pitchFamily="34" charset="0"/>
              <a:buChar char="•"/>
            </a:pPr>
            <a:r>
              <a:rPr lang="fr-FR" sz="1200" dirty="0">
                <a:solidFill>
                  <a:prstClr val="black"/>
                </a:solidFill>
              </a:rPr>
              <a:t>Éléments saisis sur le SNE ou le fichier partagé</a:t>
            </a:r>
          </a:p>
          <a:p>
            <a:pPr marL="742950" lvl="1" indent="-285750">
              <a:buClrTx/>
              <a:buFont typeface="Arial" panose="020B0604020202020204" pitchFamily="34" charset="0"/>
              <a:buChar char="–"/>
            </a:pPr>
            <a:r>
              <a:rPr lang="fr-FR" dirty="0">
                <a:solidFill>
                  <a:prstClr val="black"/>
                </a:solidFill>
                <a:latin typeface="+mn-lt"/>
              </a:rPr>
              <a:t>Le dossier « candidat » :</a:t>
            </a:r>
          </a:p>
          <a:p>
            <a:pPr marL="1143000" lvl="2" indent="-228600">
              <a:buClrTx/>
              <a:buFont typeface="Arial" panose="020B0604020202020204" pitchFamily="34" charset="0"/>
              <a:buChar char="•"/>
            </a:pPr>
            <a:r>
              <a:rPr lang="fr-FR" sz="1200" dirty="0">
                <a:solidFill>
                  <a:prstClr val="black"/>
                </a:solidFill>
              </a:rPr>
              <a:t>CERFA + pièces justificatives conformément à l’article R 441-2-4 du CCH. </a:t>
            </a:r>
          </a:p>
          <a:p>
            <a:pPr marL="1143000" lvl="2" indent="-228600">
              <a:buClrTx/>
              <a:buFont typeface="Arial" panose="020B0604020202020204" pitchFamily="34" charset="0"/>
              <a:buChar char="•"/>
            </a:pPr>
            <a:r>
              <a:rPr lang="fr-FR" sz="1200" dirty="0">
                <a:solidFill>
                  <a:prstClr val="black"/>
                </a:solidFill>
              </a:rPr>
              <a:t>Dossier constitué par le bailleur en vue du passage en CAL</a:t>
            </a:r>
          </a:p>
          <a:p>
            <a:pPr marL="1143000" lvl="2" indent="-228600">
              <a:buClrTx/>
              <a:buFont typeface="Arial" panose="020B0604020202020204" pitchFamily="34" charset="0"/>
              <a:buChar char="•"/>
            </a:pPr>
            <a:r>
              <a:rPr lang="fr-FR" sz="1200" dirty="0">
                <a:solidFill>
                  <a:prstClr val="black"/>
                </a:solidFill>
              </a:rPr>
              <a:t>A noter en fonction des organisations que le dossier complet peut être constitué à l’issue de la CAL</a:t>
            </a:r>
          </a:p>
          <a:p>
            <a:pPr marL="742950" lvl="1" indent="-285750">
              <a:buClrTx/>
              <a:buFont typeface="Arial" panose="020B0604020202020204" pitchFamily="34" charset="0"/>
              <a:buChar char="–"/>
            </a:pPr>
            <a:r>
              <a:rPr lang="fr-FR" dirty="0">
                <a:solidFill>
                  <a:prstClr val="black"/>
                </a:solidFill>
                <a:latin typeface="+mn-lt"/>
              </a:rPr>
              <a:t>Le dossier « locataire » :</a:t>
            </a:r>
          </a:p>
          <a:p>
            <a:pPr marL="1143000" lvl="2" indent="-228600">
              <a:buClrTx/>
              <a:buFont typeface="Arial" panose="020B0604020202020204" pitchFamily="34" charset="0"/>
              <a:buChar char="•"/>
            </a:pPr>
            <a:r>
              <a:rPr lang="fr-FR" sz="1200" dirty="0">
                <a:solidFill>
                  <a:prstClr val="black"/>
                </a:solidFill>
              </a:rPr>
              <a:t>Bail + annexe </a:t>
            </a:r>
            <a:r>
              <a:rPr lang="fr-FR" sz="1200" dirty="0" err="1">
                <a:solidFill>
                  <a:prstClr val="black"/>
                </a:solidFill>
              </a:rPr>
              <a:t>loca-pass</a:t>
            </a:r>
            <a:r>
              <a:rPr lang="fr-FR" sz="1200" dirty="0">
                <a:solidFill>
                  <a:prstClr val="black"/>
                </a:solidFill>
              </a:rPr>
              <a:t> le cas échéant + attestation d’assurance habitation</a:t>
            </a:r>
          </a:p>
          <a:p>
            <a:pPr marL="1143000" lvl="2" indent="-228600">
              <a:buClrTx/>
              <a:buFont typeface="Arial" panose="020B0604020202020204" pitchFamily="34" charset="0"/>
              <a:buChar char="•"/>
            </a:pPr>
            <a:r>
              <a:rPr lang="fr-FR" sz="1200" dirty="0">
                <a:solidFill>
                  <a:prstClr val="black"/>
                </a:solidFill>
              </a:rPr>
              <a:t>Éléments issus du dossier « candidat », jugés utiles à la gestion : justificatifs d’identité et de la situation familiale</a:t>
            </a:r>
          </a:p>
          <a:p>
            <a:pPr marL="57150" lvl="0" indent="0" algn="just">
              <a:spcBef>
                <a:spcPct val="20000"/>
              </a:spcBef>
              <a:buClrTx/>
              <a:buSzTx/>
              <a:buNone/>
            </a:pPr>
            <a:r>
              <a:rPr lang="fr-FR" sz="1600" dirty="0">
                <a:solidFill>
                  <a:prstClr val="black"/>
                </a:solidFill>
                <a:latin typeface="+mn-lt"/>
              </a:rPr>
              <a:t>Cette classification permet de mettre en cohérence les exigences de la CNIL et les obligations du bailleur notamment vis-à-vis de l’ANCOLS. Elle permet également de dissocier les règles applicables au </a:t>
            </a:r>
            <a:r>
              <a:rPr lang="fr-FR" sz="1600" dirty="0" smtClean="0">
                <a:solidFill>
                  <a:prstClr val="black"/>
                </a:solidFill>
                <a:latin typeface="+mn-lt"/>
              </a:rPr>
              <a:t>SNE et aux fichiers partagés, </a:t>
            </a:r>
            <a:r>
              <a:rPr lang="fr-FR" sz="1600" dirty="0">
                <a:solidFill>
                  <a:prstClr val="black"/>
                </a:solidFill>
                <a:latin typeface="+mn-lt"/>
              </a:rPr>
              <a:t>des règles à définir dans le SI des organismes et pour les dossiers papiers détenus par les organismes.</a:t>
            </a:r>
          </a:p>
          <a:p>
            <a:pPr fontAlgn="base" hangingPunct="0"/>
            <a:endParaRPr lang="fr-FR" sz="1600" dirty="0" smtClean="0">
              <a:solidFill>
                <a:schemeClr val="tx1"/>
              </a:solidFill>
            </a:endParaRPr>
          </a:p>
        </p:txBody>
      </p:sp>
    </p:spTree>
    <p:extLst>
      <p:ext uri="{BB962C8B-B14F-4D97-AF65-F5344CB8AC3E}">
        <p14:creationId xmlns:p14="http://schemas.microsoft.com/office/powerpoint/2010/main" val="43164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663788" y="1561768"/>
            <a:ext cx="3456384" cy="120932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Dossier du candidat</a:t>
            </a:r>
          </a:p>
          <a:p>
            <a:pPr algn="ctr"/>
            <a:r>
              <a:rPr lang="fr-FR" sz="1100" dirty="0" smtClean="0"/>
              <a:t>(CERFA + pièces justificatives conformément à l’article R. 441-2-4 du code de la construction et de l'habitation)</a:t>
            </a:r>
            <a:endParaRPr lang="fr-FR" sz="1100" dirty="0"/>
          </a:p>
        </p:txBody>
      </p:sp>
      <p:sp>
        <p:nvSpPr>
          <p:cNvPr id="6" name="Rectangle 5"/>
          <p:cNvSpPr/>
          <p:nvPr/>
        </p:nvSpPr>
        <p:spPr>
          <a:xfrm>
            <a:off x="3678250" y="3104964"/>
            <a:ext cx="144016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t>Passage en CAL</a:t>
            </a:r>
            <a:endParaRPr lang="fr-FR" sz="1100" b="1" dirty="0"/>
          </a:p>
        </p:txBody>
      </p:sp>
      <p:sp>
        <p:nvSpPr>
          <p:cNvPr id="10" name="ZoneTexte 9"/>
          <p:cNvSpPr txBox="1"/>
          <p:nvPr/>
        </p:nvSpPr>
        <p:spPr>
          <a:xfrm>
            <a:off x="270052" y="3846829"/>
            <a:ext cx="1080120" cy="261610"/>
          </a:xfrm>
          <a:prstGeom prst="rect">
            <a:avLst/>
          </a:prstGeom>
          <a:noFill/>
        </p:spPr>
        <p:txBody>
          <a:bodyPr wrap="square" rtlCol="0">
            <a:spAutoFit/>
          </a:bodyPr>
          <a:lstStyle/>
          <a:p>
            <a:pPr algn="ctr"/>
            <a:r>
              <a:rPr lang="fr-FR" sz="1100" dirty="0"/>
              <a:t>A</a:t>
            </a:r>
            <a:r>
              <a:rPr lang="fr-FR" sz="1100" dirty="0" smtClean="0"/>
              <a:t>ttribution</a:t>
            </a:r>
            <a:endParaRPr lang="fr-FR" sz="1200" dirty="0"/>
          </a:p>
        </p:txBody>
      </p:sp>
      <p:sp>
        <p:nvSpPr>
          <p:cNvPr id="11" name="ZoneTexte 10"/>
          <p:cNvSpPr txBox="1"/>
          <p:nvPr/>
        </p:nvSpPr>
        <p:spPr>
          <a:xfrm>
            <a:off x="19984" y="4731401"/>
            <a:ext cx="1728192" cy="938719"/>
          </a:xfrm>
          <a:prstGeom prst="rect">
            <a:avLst/>
          </a:prstGeom>
          <a:noFill/>
        </p:spPr>
        <p:txBody>
          <a:bodyPr wrap="square" rtlCol="0">
            <a:spAutoFit/>
          </a:bodyPr>
          <a:lstStyle/>
          <a:p>
            <a:pPr algn="ctr"/>
            <a:r>
              <a:rPr lang="fr-FR" sz="1100" dirty="0" smtClean="0"/>
              <a:t>Signature du bail et radiation de la demande dans le SNE ou le fichier partagé + constitution du dossier « locataire » </a:t>
            </a:r>
            <a:endParaRPr lang="fr-FR" sz="1100" dirty="0"/>
          </a:p>
        </p:txBody>
      </p:sp>
      <p:sp>
        <p:nvSpPr>
          <p:cNvPr id="12" name="ZoneTexte 11"/>
          <p:cNvSpPr txBox="1"/>
          <p:nvPr/>
        </p:nvSpPr>
        <p:spPr>
          <a:xfrm>
            <a:off x="458228" y="6431942"/>
            <a:ext cx="7514532" cy="261610"/>
          </a:xfrm>
          <a:prstGeom prst="rect">
            <a:avLst/>
          </a:prstGeom>
          <a:noFill/>
        </p:spPr>
        <p:txBody>
          <a:bodyPr wrap="square" rtlCol="0">
            <a:spAutoFit/>
          </a:bodyPr>
          <a:lstStyle/>
          <a:p>
            <a:pPr algn="ctr"/>
            <a:r>
              <a:rPr lang="fr-FR" sz="1100" dirty="0" smtClean="0"/>
              <a:t>Conservation en base archive du dossier du candidat 5 ans par l’organisme (contrôle ANCOLS) </a:t>
            </a:r>
            <a:endParaRPr lang="fr-FR" sz="1100" dirty="0"/>
          </a:p>
        </p:txBody>
      </p:sp>
      <p:sp>
        <p:nvSpPr>
          <p:cNvPr id="13" name="ZoneTexte 12"/>
          <p:cNvSpPr txBox="1"/>
          <p:nvPr/>
        </p:nvSpPr>
        <p:spPr>
          <a:xfrm>
            <a:off x="1583668" y="3831589"/>
            <a:ext cx="1800200" cy="430887"/>
          </a:xfrm>
          <a:prstGeom prst="rect">
            <a:avLst/>
          </a:prstGeom>
          <a:noFill/>
        </p:spPr>
        <p:txBody>
          <a:bodyPr wrap="square" rtlCol="0">
            <a:spAutoFit/>
          </a:bodyPr>
          <a:lstStyle/>
          <a:p>
            <a:pPr algn="ctr"/>
            <a:r>
              <a:rPr lang="fr-FR" sz="1100" dirty="0" smtClean="0"/>
              <a:t>Attribution par classement (rang 2 ou 3)</a:t>
            </a:r>
            <a:endParaRPr lang="fr-FR" sz="1100" dirty="0"/>
          </a:p>
        </p:txBody>
      </p:sp>
      <p:sp>
        <p:nvSpPr>
          <p:cNvPr id="14" name="ZoneTexte 13"/>
          <p:cNvSpPr txBox="1"/>
          <p:nvPr/>
        </p:nvSpPr>
        <p:spPr>
          <a:xfrm>
            <a:off x="1837108" y="4717593"/>
            <a:ext cx="1440160" cy="600164"/>
          </a:xfrm>
          <a:prstGeom prst="rect">
            <a:avLst/>
          </a:prstGeom>
          <a:noFill/>
        </p:spPr>
        <p:txBody>
          <a:bodyPr wrap="square" rtlCol="0">
            <a:spAutoFit/>
          </a:bodyPr>
          <a:lstStyle/>
          <a:p>
            <a:pPr algn="ctr"/>
            <a:r>
              <a:rPr lang="fr-FR" sz="1100" dirty="0" smtClean="0"/>
              <a:t>La demande demeure active dans le SNE ou le fichier partagé </a:t>
            </a:r>
            <a:endParaRPr lang="fr-FR" sz="1100" dirty="0"/>
          </a:p>
        </p:txBody>
      </p:sp>
      <p:sp>
        <p:nvSpPr>
          <p:cNvPr id="15" name="ZoneTexte 14"/>
          <p:cNvSpPr txBox="1"/>
          <p:nvPr/>
        </p:nvSpPr>
        <p:spPr>
          <a:xfrm>
            <a:off x="4003184" y="3830507"/>
            <a:ext cx="1512168" cy="430887"/>
          </a:xfrm>
          <a:prstGeom prst="rect">
            <a:avLst/>
          </a:prstGeom>
          <a:noFill/>
        </p:spPr>
        <p:txBody>
          <a:bodyPr wrap="square" rtlCol="0">
            <a:spAutoFit/>
          </a:bodyPr>
          <a:lstStyle/>
          <a:p>
            <a:pPr algn="ctr"/>
            <a:r>
              <a:rPr lang="fr-FR" sz="1100" dirty="0" smtClean="0"/>
              <a:t>Attribution sous condition suspensive</a:t>
            </a:r>
            <a:endParaRPr lang="fr-FR" sz="1100" dirty="0"/>
          </a:p>
        </p:txBody>
      </p:sp>
      <p:sp>
        <p:nvSpPr>
          <p:cNvPr id="16" name="ZoneTexte 15"/>
          <p:cNvSpPr txBox="1"/>
          <p:nvPr/>
        </p:nvSpPr>
        <p:spPr>
          <a:xfrm>
            <a:off x="6345912" y="3970872"/>
            <a:ext cx="1188132" cy="261610"/>
          </a:xfrm>
          <a:prstGeom prst="rect">
            <a:avLst/>
          </a:prstGeom>
          <a:noFill/>
        </p:spPr>
        <p:txBody>
          <a:bodyPr wrap="square" rtlCol="0">
            <a:spAutoFit/>
          </a:bodyPr>
          <a:lstStyle/>
          <a:p>
            <a:r>
              <a:rPr lang="fr-FR" sz="1100" dirty="0"/>
              <a:t>N</a:t>
            </a:r>
            <a:r>
              <a:rPr lang="fr-FR" sz="1100" dirty="0" smtClean="0"/>
              <a:t>on attribution</a:t>
            </a:r>
            <a:endParaRPr lang="fr-FR" sz="1100" dirty="0"/>
          </a:p>
        </p:txBody>
      </p:sp>
      <p:sp>
        <p:nvSpPr>
          <p:cNvPr id="17" name="ZoneTexte 16"/>
          <p:cNvSpPr txBox="1"/>
          <p:nvPr/>
        </p:nvSpPr>
        <p:spPr>
          <a:xfrm>
            <a:off x="7694044" y="3816322"/>
            <a:ext cx="1278396" cy="430887"/>
          </a:xfrm>
          <a:prstGeom prst="rect">
            <a:avLst/>
          </a:prstGeom>
          <a:noFill/>
        </p:spPr>
        <p:txBody>
          <a:bodyPr wrap="square" rtlCol="0">
            <a:spAutoFit/>
          </a:bodyPr>
          <a:lstStyle/>
          <a:p>
            <a:pPr algn="ctr"/>
            <a:r>
              <a:rPr lang="fr-FR" sz="1100" dirty="0" smtClean="0"/>
              <a:t>Décision d’irrecevabilité</a:t>
            </a:r>
            <a:endParaRPr lang="fr-FR" sz="1100" dirty="0"/>
          </a:p>
        </p:txBody>
      </p:sp>
      <p:sp>
        <p:nvSpPr>
          <p:cNvPr id="18" name="ZoneTexte 17"/>
          <p:cNvSpPr txBox="1"/>
          <p:nvPr/>
        </p:nvSpPr>
        <p:spPr>
          <a:xfrm>
            <a:off x="3383868" y="4704817"/>
            <a:ext cx="1542824" cy="1461939"/>
          </a:xfrm>
          <a:prstGeom prst="rect">
            <a:avLst/>
          </a:prstGeom>
          <a:noFill/>
        </p:spPr>
        <p:txBody>
          <a:bodyPr wrap="square" rtlCol="0">
            <a:spAutoFit/>
          </a:bodyPr>
          <a:lstStyle/>
          <a:p>
            <a:pPr algn="ctr"/>
            <a:r>
              <a:rPr lang="fr-FR" sz="1100" dirty="0"/>
              <a:t>Si condition </a:t>
            </a:r>
            <a:r>
              <a:rPr lang="fr-FR" sz="1100" dirty="0" smtClean="0"/>
              <a:t>levée,</a:t>
            </a:r>
            <a:endParaRPr lang="fr-FR" sz="1100" dirty="0"/>
          </a:p>
          <a:p>
            <a:pPr algn="ctr"/>
            <a:r>
              <a:rPr lang="fr-FR" sz="1100" dirty="0"/>
              <a:t>s</a:t>
            </a:r>
            <a:r>
              <a:rPr lang="fr-FR" sz="1100" dirty="0" smtClean="0"/>
              <a:t>ignature du bail et radiation de la </a:t>
            </a:r>
            <a:r>
              <a:rPr lang="fr-FR" sz="1100" dirty="0"/>
              <a:t>demande dans le SNE ou le fichier </a:t>
            </a:r>
            <a:r>
              <a:rPr lang="fr-FR" sz="1100" dirty="0" smtClean="0"/>
              <a:t>partagé + constitution du dossier « locataire » </a:t>
            </a:r>
            <a:endParaRPr lang="fr-FR" sz="1100" dirty="0"/>
          </a:p>
          <a:p>
            <a:pPr algn="ctr"/>
            <a:endParaRPr lang="fr-FR" sz="1200" dirty="0"/>
          </a:p>
        </p:txBody>
      </p:sp>
      <p:sp>
        <p:nvSpPr>
          <p:cNvPr id="20" name="ZoneTexte 19"/>
          <p:cNvSpPr txBox="1"/>
          <p:nvPr/>
        </p:nvSpPr>
        <p:spPr>
          <a:xfrm>
            <a:off x="4926692" y="4677616"/>
            <a:ext cx="1440160" cy="1107996"/>
          </a:xfrm>
          <a:prstGeom prst="rect">
            <a:avLst/>
          </a:prstGeom>
          <a:noFill/>
        </p:spPr>
        <p:txBody>
          <a:bodyPr wrap="square" rtlCol="0">
            <a:spAutoFit/>
          </a:bodyPr>
          <a:lstStyle/>
          <a:p>
            <a:pPr algn="ctr"/>
            <a:r>
              <a:rPr lang="fr-FR" sz="1100" dirty="0"/>
              <a:t>Si condition </a:t>
            </a:r>
            <a:r>
              <a:rPr lang="fr-FR" sz="1100" dirty="0" smtClean="0"/>
              <a:t>non levée au terme du délai fixé par la CAL,</a:t>
            </a:r>
            <a:endParaRPr lang="fr-FR" sz="1100" dirty="0"/>
          </a:p>
          <a:p>
            <a:pPr lvl="0" algn="ctr"/>
            <a:r>
              <a:rPr lang="fr-FR" sz="1100" dirty="0">
                <a:solidFill>
                  <a:prstClr val="black"/>
                </a:solidFill>
              </a:rPr>
              <a:t>l</a:t>
            </a:r>
            <a:r>
              <a:rPr lang="fr-FR" sz="1100" dirty="0" smtClean="0">
                <a:solidFill>
                  <a:prstClr val="black"/>
                </a:solidFill>
              </a:rPr>
              <a:t>a </a:t>
            </a:r>
            <a:r>
              <a:rPr lang="fr-FR" sz="1100" dirty="0">
                <a:solidFill>
                  <a:prstClr val="black"/>
                </a:solidFill>
              </a:rPr>
              <a:t>demande demeure active dans le SNE ou le fichier partagé </a:t>
            </a:r>
          </a:p>
        </p:txBody>
      </p:sp>
      <p:cxnSp>
        <p:nvCxnSpPr>
          <p:cNvPr id="22" name="Connecteur en angle 21"/>
          <p:cNvCxnSpPr/>
          <p:nvPr/>
        </p:nvCxnSpPr>
        <p:spPr>
          <a:xfrm rot="16200000" flipH="1">
            <a:off x="4976646" y="4015107"/>
            <a:ext cx="452753" cy="887504"/>
          </a:xfrm>
          <a:prstGeom prst="bentConnector3">
            <a:avLst>
              <a:gd name="adj1" fmla="val 5504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a:stCxn id="15" idx="2"/>
            <a:endCxn id="18" idx="0"/>
          </p:cNvCxnSpPr>
          <p:nvPr/>
        </p:nvCxnSpPr>
        <p:spPr>
          <a:xfrm rot="5400000">
            <a:off x="4235563" y="4181111"/>
            <a:ext cx="443423" cy="6039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385598" y="4677616"/>
            <a:ext cx="1440160" cy="600164"/>
          </a:xfrm>
          <a:prstGeom prst="rect">
            <a:avLst/>
          </a:prstGeom>
          <a:noFill/>
        </p:spPr>
        <p:txBody>
          <a:bodyPr wrap="square" rtlCol="0">
            <a:spAutoFit/>
          </a:bodyPr>
          <a:lstStyle/>
          <a:p>
            <a:pPr lvl="0" algn="ctr"/>
            <a:r>
              <a:rPr lang="fr-FR" sz="1100" dirty="0">
                <a:solidFill>
                  <a:prstClr val="black"/>
                </a:solidFill>
              </a:rPr>
              <a:t>La demande demeure active dans le SNE ou le fichier partagé </a:t>
            </a:r>
          </a:p>
        </p:txBody>
      </p:sp>
      <p:sp>
        <p:nvSpPr>
          <p:cNvPr id="30" name="ZoneTexte 29"/>
          <p:cNvSpPr txBox="1"/>
          <p:nvPr/>
        </p:nvSpPr>
        <p:spPr>
          <a:xfrm>
            <a:off x="7764906" y="4677616"/>
            <a:ext cx="1271590" cy="1277273"/>
          </a:xfrm>
          <a:prstGeom prst="rect">
            <a:avLst/>
          </a:prstGeom>
          <a:noFill/>
        </p:spPr>
        <p:txBody>
          <a:bodyPr wrap="square" rtlCol="0">
            <a:spAutoFit/>
          </a:bodyPr>
          <a:lstStyle/>
          <a:p>
            <a:pPr algn="ctr"/>
            <a:r>
              <a:rPr lang="fr-FR" sz="1100" dirty="0" smtClean="0"/>
              <a:t>Radiation  de la demande dans le SNE ou le fichier partagé, 1 mois après la notification de décision de la CAL</a:t>
            </a:r>
            <a:endParaRPr lang="fr-FR" sz="1100" dirty="0"/>
          </a:p>
        </p:txBody>
      </p:sp>
      <p:cxnSp>
        <p:nvCxnSpPr>
          <p:cNvPr id="37" name="Connecteur droit avec flèche 36"/>
          <p:cNvCxnSpPr/>
          <p:nvPr/>
        </p:nvCxnSpPr>
        <p:spPr>
          <a:xfrm>
            <a:off x="810112" y="4194085"/>
            <a:ext cx="0" cy="519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13" idx="2"/>
          </p:cNvCxnSpPr>
          <p:nvPr/>
        </p:nvCxnSpPr>
        <p:spPr>
          <a:xfrm>
            <a:off x="2483768" y="4262476"/>
            <a:ext cx="0" cy="513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6939978" y="4262476"/>
            <a:ext cx="0" cy="456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17" idx="2"/>
          </p:cNvCxnSpPr>
          <p:nvPr/>
        </p:nvCxnSpPr>
        <p:spPr>
          <a:xfrm>
            <a:off x="8333242" y="4247209"/>
            <a:ext cx="0" cy="430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6" idx="2"/>
            <a:endCxn id="10" idx="0"/>
          </p:cNvCxnSpPr>
          <p:nvPr/>
        </p:nvCxnSpPr>
        <p:spPr>
          <a:xfrm rot="5400000">
            <a:off x="2382397" y="1892719"/>
            <a:ext cx="443649" cy="358821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4762698" y="3674009"/>
            <a:ext cx="0" cy="221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6879272" y="3686828"/>
            <a:ext cx="0" cy="257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2483768" y="3686828"/>
            <a:ext cx="0" cy="168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32" idx="2"/>
          </p:cNvCxnSpPr>
          <p:nvPr/>
        </p:nvCxnSpPr>
        <p:spPr>
          <a:xfrm>
            <a:off x="4391980" y="1167694"/>
            <a:ext cx="6350" cy="38909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907704" y="348700"/>
            <a:ext cx="4968552" cy="81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002060"/>
                </a:solidFill>
              </a:rPr>
              <a:t>Dossier du demandeur :</a:t>
            </a:r>
          </a:p>
          <a:p>
            <a:pPr algn="ctr"/>
            <a:r>
              <a:rPr lang="fr-FR" sz="1100" dirty="0">
                <a:solidFill>
                  <a:srgbClr val="002060"/>
                </a:solidFill>
              </a:rPr>
              <a:t>Données du CERFA + justificatif(s) saisi(s) par le demandeur lui-même </a:t>
            </a:r>
            <a:r>
              <a:rPr lang="fr-FR" sz="1100" smtClean="0">
                <a:solidFill>
                  <a:srgbClr val="002060"/>
                </a:solidFill>
              </a:rPr>
              <a:t>ou par </a:t>
            </a:r>
            <a:r>
              <a:rPr lang="fr-FR" sz="1100" dirty="0">
                <a:solidFill>
                  <a:srgbClr val="002060"/>
                </a:solidFill>
              </a:rPr>
              <a:t>un guichet d’enregistrement</a:t>
            </a:r>
          </a:p>
        </p:txBody>
      </p:sp>
      <p:cxnSp>
        <p:nvCxnSpPr>
          <p:cNvPr id="43" name="Connecteur droit 42"/>
          <p:cNvCxnSpPr/>
          <p:nvPr/>
        </p:nvCxnSpPr>
        <p:spPr>
          <a:xfrm>
            <a:off x="683568" y="1380476"/>
            <a:ext cx="8288872" cy="7424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88896" y="302980"/>
            <a:ext cx="738664" cy="1015663"/>
          </a:xfrm>
          <a:prstGeom prst="rect">
            <a:avLst/>
          </a:prstGeom>
          <a:noFill/>
        </p:spPr>
        <p:txBody>
          <a:bodyPr vert="vert270" wrap="square" rtlCol="0">
            <a:spAutoFit/>
          </a:bodyPr>
          <a:lstStyle/>
          <a:p>
            <a:pPr algn="ctr"/>
            <a:r>
              <a:rPr lang="fr-FR" sz="1200" b="1" dirty="0" smtClean="0"/>
              <a:t>SNE ou fichier </a:t>
            </a:r>
            <a:r>
              <a:rPr lang="fr-FR" sz="1100" b="1" dirty="0" smtClean="0"/>
              <a:t>partagé</a:t>
            </a:r>
            <a:r>
              <a:rPr lang="fr-FR" sz="1200" b="1" dirty="0" smtClean="0"/>
              <a:t> de la demande</a:t>
            </a:r>
            <a:endParaRPr lang="fr-FR" sz="1200" b="1" dirty="0"/>
          </a:p>
        </p:txBody>
      </p:sp>
      <p:sp>
        <p:nvSpPr>
          <p:cNvPr id="48" name="ZoneTexte 47"/>
          <p:cNvSpPr txBox="1"/>
          <p:nvPr/>
        </p:nvSpPr>
        <p:spPr>
          <a:xfrm>
            <a:off x="179512" y="1628800"/>
            <a:ext cx="369332" cy="1476164"/>
          </a:xfrm>
          <a:prstGeom prst="rect">
            <a:avLst/>
          </a:prstGeom>
          <a:noFill/>
        </p:spPr>
        <p:txBody>
          <a:bodyPr vert="vert270" wrap="square" rtlCol="0">
            <a:spAutoFit/>
          </a:bodyPr>
          <a:lstStyle/>
          <a:p>
            <a:pPr algn="ctr"/>
            <a:r>
              <a:rPr lang="fr-FR" sz="1200" b="1" dirty="0"/>
              <a:t>O</a:t>
            </a:r>
            <a:r>
              <a:rPr lang="fr-FR" sz="1200" b="1" dirty="0" smtClean="0"/>
              <a:t>rganisme</a:t>
            </a:r>
            <a:endParaRPr lang="fr-FR" sz="1200" b="1" dirty="0"/>
          </a:p>
        </p:txBody>
      </p:sp>
      <p:cxnSp>
        <p:nvCxnSpPr>
          <p:cNvPr id="84" name="Connecteur en angle 83"/>
          <p:cNvCxnSpPr>
            <a:stCxn id="11" idx="2"/>
            <a:endCxn id="12" idx="0"/>
          </p:cNvCxnSpPr>
          <p:nvPr/>
        </p:nvCxnSpPr>
        <p:spPr>
          <a:xfrm rot="16200000" flipH="1">
            <a:off x="2168876" y="4385324"/>
            <a:ext cx="761822" cy="33314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a:off x="2557188" y="5385901"/>
            <a:ext cx="0" cy="679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cteur en angle 90"/>
          <p:cNvCxnSpPr>
            <a:endCxn id="12" idx="0"/>
          </p:cNvCxnSpPr>
          <p:nvPr/>
        </p:nvCxnSpPr>
        <p:spPr>
          <a:xfrm rot="10800000" flipV="1">
            <a:off x="4215494" y="6051030"/>
            <a:ext cx="4185208" cy="3809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a:off x="4215495" y="6051030"/>
            <a:ext cx="0" cy="9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H="1">
            <a:off x="5646772" y="5783149"/>
            <a:ext cx="3" cy="259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7079036" y="5331641"/>
            <a:ext cx="0" cy="719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necteur droit 102"/>
          <p:cNvCxnSpPr>
            <a:stCxn id="30" idx="2"/>
            <a:endCxn id="30" idx="2"/>
          </p:cNvCxnSpPr>
          <p:nvPr/>
        </p:nvCxnSpPr>
        <p:spPr>
          <a:xfrm>
            <a:off x="8400701" y="595488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a:off x="8400701" y="5828201"/>
            <a:ext cx="1" cy="222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3" idx="4"/>
            <a:endCxn id="6" idx="0"/>
          </p:cNvCxnSpPr>
          <p:nvPr/>
        </p:nvCxnSpPr>
        <p:spPr>
          <a:xfrm>
            <a:off x="4391980" y="2771096"/>
            <a:ext cx="6350" cy="33386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a:stCxn id="6" idx="2"/>
            <a:endCxn id="17" idx="0"/>
          </p:cNvCxnSpPr>
          <p:nvPr/>
        </p:nvCxnSpPr>
        <p:spPr>
          <a:xfrm rot="16200000" flipH="1">
            <a:off x="6190127" y="1673207"/>
            <a:ext cx="351318" cy="3934912"/>
          </a:xfrm>
          <a:prstGeom prst="bentConnector3">
            <a:avLst>
              <a:gd name="adj1" fmla="val 6084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215495" y="5954889"/>
            <a:ext cx="0" cy="961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048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algn="just"/>
            <a:r>
              <a:rPr lang="fr-FR" sz="2000" b="1" dirty="0"/>
              <a:t>Gestion des demandes locatives et d’accession à la propriété et gestion du patrimoine immobilier</a:t>
            </a:r>
          </a:p>
          <a:p>
            <a:pPr algn="just"/>
            <a:r>
              <a:rPr lang="fr-FR" sz="1800" dirty="0"/>
              <a:t>S’agissant des données relatives aux demandes locatives :</a:t>
            </a:r>
          </a:p>
          <a:p>
            <a:endParaRPr lang="fr-FR" dirty="0"/>
          </a:p>
        </p:txBody>
      </p:sp>
      <p:sp>
        <p:nvSpPr>
          <p:cNvPr id="3" name="Espace réservé du texte 2"/>
          <p:cNvSpPr>
            <a:spLocks noGrp="1"/>
          </p:cNvSpPr>
          <p:nvPr>
            <p:ph type="body" sz="quarter" idx="11"/>
          </p:nvPr>
        </p:nvSpPr>
        <p:spPr/>
        <p:txBody>
          <a:bodyPr/>
          <a:lstStyle/>
          <a:p>
            <a:pPr marL="0" lvl="0" indent="0" algn="just">
              <a:spcBef>
                <a:spcPct val="20000"/>
              </a:spcBef>
              <a:buClrTx/>
              <a:buSzTx/>
              <a:buNone/>
            </a:pPr>
            <a:r>
              <a:rPr lang="fr-FR" sz="1600" dirty="0">
                <a:solidFill>
                  <a:prstClr val="black"/>
                </a:solidFill>
                <a:latin typeface="+mn-lt"/>
              </a:rPr>
              <a:t>Cette organisation permet :</a:t>
            </a:r>
          </a:p>
          <a:p>
            <a:pPr marL="342900" lvl="0" indent="-342900" algn="just">
              <a:spcBef>
                <a:spcPct val="20000"/>
              </a:spcBef>
              <a:buClrTx/>
              <a:buSzTx/>
              <a:buFont typeface="Arial" panose="020B0604020202020204" pitchFamily="34" charset="0"/>
              <a:buChar char="•"/>
            </a:pPr>
            <a:r>
              <a:rPr lang="fr-FR" sz="1600" dirty="0">
                <a:solidFill>
                  <a:prstClr val="black"/>
                </a:solidFill>
                <a:latin typeface="+mn-lt"/>
              </a:rPr>
              <a:t>De radier dès l’attribution le dossier demandeur dans le SNE ou le fichier partagé conformément aux dispositions du pack de conformité;</a:t>
            </a:r>
          </a:p>
          <a:p>
            <a:pPr marL="342900" lvl="0" indent="-342900" algn="just">
              <a:spcBef>
                <a:spcPct val="20000"/>
              </a:spcBef>
              <a:buClrTx/>
              <a:buSzTx/>
              <a:buFont typeface="Arial" panose="020B0604020202020204" pitchFamily="34" charset="0"/>
              <a:buChar char="•"/>
            </a:pPr>
            <a:r>
              <a:rPr lang="fr-FR" sz="1600" dirty="0">
                <a:solidFill>
                  <a:prstClr val="black"/>
                </a:solidFill>
                <a:latin typeface="+mn-lt"/>
              </a:rPr>
              <a:t>De conserver en base archive (accès restreint) tous dossiers candidats examinés en CAL pendant 5 ans et donc de répondre aux obligations liées aux contrôles ANCOLS;</a:t>
            </a:r>
          </a:p>
          <a:p>
            <a:pPr marL="342900" lvl="0" indent="-342900" algn="just">
              <a:spcBef>
                <a:spcPct val="20000"/>
              </a:spcBef>
              <a:buClrTx/>
              <a:buSzTx/>
              <a:buFont typeface="Arial" panose="020B0604020202020204" pitchFamily="34" charset="0"/>
              <a:buChar char="•"/>
            </a:pPr>
            <a:r>
              <a:rPr lang="fr-FR" sz="1600" dirty="0">
                <a:solidFill>
                  <a:prstClr val="black"/>
                </a:solidFill>
                <a:latin typeface="+mn-lt"/>
              </a:rPr>
              <a:t>De conserver en base active les éléments nécessaires à la gestion locative via la constitution d’un dossier « locataire ».</a:t>
            </a:r>
          </a:p>
          <a:p>
            <a:pPr marL="0" lvl="0" indent="0" algn="just">
              <a:spcBef>
                <a:spcPct val="20000"/>
              </a:spcBef>
              <a:buClrTx/>
              <a:buSzTx/>
              <a:buNone/>
            </a:pPr>
            <a:r>
              <a:rPr lang="fr-FR" sz="1600" dirty="0">
                <a:solidFill>
                  <a:prstClr val="black"/>
                </a:solidFill>
                <a:latin typeface="+mn-lt"/>
              </a:rPr>
              <a:t>Elle nécessite pour autant des changements de pratiques pour des organismes qui transforment aujourd'hui </a:t>
            </a:r>
            <a:r>
              <a:rPr lang="fr-FR" sz="1600" dirty="0" smtClean="0">
                <a:solidFill>
                  <a:prstClr val="black"/>
                </a:solidFill>
                <a:latin typeface="+mn-lt"/>
              </a:rPr>
              <a:t>très souvent le </a:t>
            </a:r>
            <a:r>
              <a:rPr lang="fr-FR" sz="1600" dirty="0">
                <a:solidFill>
                  <a:prstClr val="black"/>
                </a:solidFill>
                <a:latin typeface="+mn-lt"/>
              </a:rPr>
              <a:t>dossier « demandeur/candidat » en dossier « locataire ». Une adaptation des SI est également nécessaire (gestion des habilitations permettant l’accès restreint aux dossiers « candidats » + destruction à J + 5 ans de ces dossiers « candidats </a:t>
            </a:r>
            <a:r>
              <a:rPr lang="fr-FR" sz="1600" dirty="0" smtClean="0">
                <a:solidFill>
                  <a:prstClr val="black"/>
                </a:solidFill>
                <a:latin typeface="+mn-lt"/>
              </a:rPr>
              <a:t>»).</a:t>
            </a:r>
            <a:endParaRPr lang="fr-FR" sz="1600" dirty="0">
              <a:solidFill>
                <a:prstClr val="black"/>
              </a:solidFill>
              <a:latin typeface="+mn-lt"/>
            </a:endParaRPr>
          </a:p>
          <a:p>
            <a:endParaRPr lang="fr-FR" dirty="0"/>
          </a:p>
        </p:txBody>
      </p:sp>
    </p:spTree>
    <p:extLst>
      <p:ext uri="{BB962C8B-B14F-4D97-AF65-F5344CB8AC3E}">
        <p14:creationId xmlns:p14="http://schemas.microsoft.com/office/powerpoint/2010/main" val="1782404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FFF Tusj"/>
        <a:ea typeface=""/>
        <a:cs typeface=""/>
      </a:majorFont>
      <a:minorFont>
        <a:latin typeface="Aller"/>
        <a:ea typeface=""/>
        <a:cs typeface=""/>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txDef>
      <a:spPr>
        <a:noFill/>
      </a:spPr>
      <a:bodyPr wrap="square" rtlCol="0">
        <a:spAutoFit/>
      </a:bodyPr>
      <a:lstStyle>
        <a:defPPr>
          <a:defRPr sz="7200" dirty="0">
            <a:latin typeface="+mj-lt"/>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1324</TotalTime>
  <Words>1525</Words>
  <Application>Microsoft Office PowerPoint</Application>
  <PresentationFormat>Affichage à l'écran (4:3)</PresentationFormat>
  <Paragraphs>118</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Apothicaire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Loris Legendre</dc:creator>
  <cp:lastModifiedBy>Magali VALLET</cp:lastModifiedBy>
  <cp:revision>100</cp:revision>
  <cp:lastPrinted>2015-06-19T15:08:31Z</cp:lastPrinted>
  <dcterms:created xsi:type="dcterms:W3CDTF">2013-10-10T07:41:08Z</dcterms:created>
  <dcterms:modified xsi:type="dcterms:W3CDTF">2015-11-30T13:48:47Z</dcterms:modified>
</cp:coreProperties>
</file>